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98" r:id="rId3"/>
    <p:sldMasterId id="2147483711" r:id="rId4"/>
    <p:sldMasterId id="2147483713" r:id="rId5"/>
  </p:sldMasterIdLst>
  <p:notesMasterIdLst>
    <p:notesMasterId r:id="rId31"/>
  </p:notesMasterIdLst>
  <p:handoutMasterIdLst>
    <p:handoutMasterId r:id="rId32"/>
  </p:handoutMasterIdLst>
  <p:sldIdLst>
    <p:sldId id="256" r:id="rId6"/>
    <p:sldId id="415" r:id="rId7"/>
    <p:sldId id="417" r:id="rId8"/>
    <p:sldId id="418" r:id="rId9"/>
    <p:sldId id="419" r:id="rId10"/>
    <p:sldId id="304" r:id="rId11"/>
    <p:sldId id="826" r:id="rId12"/>
    <p:sldId id="263" r:id="rId13"/>
    <p:sldId id="306" r:id="rId14"/>
    <p:sldId id="864" r:id="rId15"/>
    <p:sldId id="865" r:id="rId16"/>
    <p:sldId id="866" r:id="rId17"/>
    <p:sldId id="867" r:id="rId18"/>
    <p:sldId id="870" r:id="rId19"/>
    <p:sldId id="879" r:id="rId20"/>
    <p:sldId id="873" r:id="rId21"/>
    <p:sldId id="880" r:id="rId22"/>
    <p:sldId id="827" r:id="rId23"/>
    <p:sldId id="876" r:id="rId24"/>
    <p:sldId id="261" r:id="rId25"/>
    <p:sldId id="878" r:id="rId26"/>
    <p:sldId id="877" r:id="rId27"/>
    <p:sldId id="871" r:id="rId28"/>
    <p:sldId id="881" r:id="rId29"/>
    <p:sldId id="88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95" autoAdjust="0"/>
    <p:restoredTop sz="86391" autoAdjust="0"/>
  </p:normalViewPr>
  <p:slideViewPr>
    <p:cSldViewPr snapToGrid="0" snapToObjects="1">
      <p:cViewPr varScale="1">
        <p:scale>
          <a:sx n="71" d="100"/>
          <a:sy n="71" d="100"/>
        </p:scale>
        <p:origin x="896" y="304"/>
      </p:cViewPr>
      <p:guideLst>
        <p:guide orient="horz" pos="2160"/>
        <p:guide pos="2880"/>
      </p:guideLst>
    </p:cSldViewPr>
  </p:slideViewPr>
  <p:outlineViewPr>
    <p:cViewPr>
      <p:scale>
        <a:sx n="33" d="100"/>
        <a:sy n="33" d="100"/>
      </p:scale>
      <p:origin x="0" y="-599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 Id="rId4"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image" Target="../media/image28.emf"/><Relationship Id="rId1" Type="http://schemas.openxmlformats.org/officeDocument/2006/relationships/image" Target="../media/image27.emf"/><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329364-0D64-C045-8D03-C0646F1152F9}" type="datetimeFigureOut">
              <a:rPr lang="en-US" smtClean="0"/>
              <a:pPr/>
              <a:t>9/16/20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EBA5F77-7774-2A40-8E47-F95FE4D3A9B1}" type="slidenum">
              <a:rPr lang="en-US" smtClean="0"/>
              <a:pPr/>
              <a:t>‹#›</a:t>
            </a:fld>
            <a:endParaRPr lang="en-US"/>
          </a:p>
        </p:txBody>
      </p:sp>
    </p:spTree>
    <p:extLst>
      <p:ext uri="{BB962C8B-B14F-4D97-AF65-F5344CB8AC3E}">
        <p14:creationId xmlns:p14="http://schemas.microsoft.com/office/powerpoint/2010/main" val="2196719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1D1956-76FE-3C4C-BEBE-1F909F201A6E}" type="datetimeFigureOut">
              <a:rPr lang="en-US" smtClean="0"/>
              <a:pPr/>
              <a:t>9/16/20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A0CDCA-1C9D-954B-844F-2C8A40CDB7EC}" type="slidenum">
              <a:rPr lang="en-US" smtClean="0"/>
              <a:pPr/>
              <a:t>‹#›</a:t>
            </a:fld>
            <a:endParaRPr lang="en-US"/>
          </a:p>
        </p:txBody>
      </p:sp>
    </p:spTree>
    <p:extLst>
      <p:ext uri="{BB962C8B-B14F-4D97-AF65-F5344CB8AC3E}">
        <p14:creationId xmlns:p14="http://schemas.microsoft.com/office/powerpoint/2010/main" val="29058151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 Target="../slides/slide19.xml"/><Relationship Id="rId4"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 Target="../slides/slide20.xml"/><Relationship Id="rId4"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 Target="../slides/slide21.xml"/><Relationship Id="rId4"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 Target="../slides/slide22.xml"/><Relationship Id="rId4"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3"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2724"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5"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2726" name="Rectangle 6"/>
          <p:cNvSpPr>
            <a:spLocks noGrp="1" noRot="1" noChangeAspect="1" noChangeArrowheads="1" noTextEdit="1"/>
          </p:cNvSpPr>
          <p:nvPr>
            <p:ph type="sldImg"/>
          </p:nvPr>
        </p:nvSpPr>
        <p:spPr>
          <a:ln cap="flat"/>
        </p:spPr>
      </p:sp>
      <p:sp>
        <p:nvSpPr>
          <p:cNvPr id="1182727"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945244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1"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5732"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3"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4" name="Rectangle 6"/>
          <p:cNvSpPr>
            <a:spLocks noGrp="1" noRot="1" noChangeAspect="1" noChangeArrowheads="1" noTextEdit="1"/>
          </p:cNvSpPr>
          <p:nvPr>
            <p:ph type="sldImg"/>
          </p:nvPr>
        </p:nvSpPr>
        <p:spPr>
          <a:ln cap="flat"/>
        </p:spPr>
      </p:sp>
      <p:sp>
        <p:nvSpPr>
          <p:cNvPr id="1225735"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118040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98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9830" name="Rectangle 6"/>
          <p:cNvSpPr>
            <a:spLocks noGrp="1" noRot="1" noChangeAspect="1" noChangeArrowheads="1" noTextEdit="1"/>
          </p:cNvSpPr>
          <p:nvPr>
            <p:ph type="sldImg"/>
          </p:nvPr>
        </p:nvSpPr>
        <p:spPr>
          <a:ln cap="flat"/>
        </p:spPr>
      </p:sp>
      <p:sp>
        <p:nvSpPr>
          <p:cNvPr id="12298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05476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1"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225732"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3"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5734" name="Rectangle 6"/>
          <p:cNvSpPr>
            <a:spLocks noGrp="1" noRot="1" noChangeAspect="1" noChangeArrowheads="1" noTextEdit="1"/>
          </p:cNvSpPr>
          <p:nvPr>
            <p:ph type="sldImg"/>
          </p:nvPr>
        </p:nvSpPr>
        <p:spPr>
          <a:ln cap="flat"/>
        </p:spPr>
      </p:sp>
      <p:sp>
        <p:nvSpPr>
          <p:cNvPr id="1225735"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43341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CA4493B-2D8B-554B-8BC0-EF7ABA0B7243}"/>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6E7230B6-3896-414D-B21F-457F593E8DF4}"/>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86F322CD-8F4F-BA4D-A6BF-910ED0EEF618}"/>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26BB1B18-C267-4342-BB06-334FAD413B6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3313081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0B191F4-6D01-C646-800C-122F605FFF8D}"/>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DB00579-8AB8-ED42-8B93-994BA53F4B28}"/>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4AC8C3D2-ABB6-9F4E-AF10-775E5E284814}"/>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pPr marL="0" marR="0" lvl="0" indent="0" algn="r" defTabSz="914400" rtl="0" eaLnBrk="1" fontAlgn="base" latinLnBrk="0" hangingPunct="1">
              <a:lnSpc>
                <a:spcPct val="100000"/>
              </a:lnSpc>
              <a:spcBef>
                <a:spcPct val="0"/>
              </a:spcBef>
              <a:spcAft>
                <a:spcPct val="0"/>
              </a:spcAft>
              <a:buClrTx/>
              <a:buSzTx/>
              <a:buFontTx/>
              <a:buNone/>
              <a:tabLst/>
              <a:defRPr/>
            </a:pPr>
            <a:fld id="{E76F388C-39A9-0E4F-8894-BB4DB93DB29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4044518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DD4CDCA-AE0A-144C-ADE0-E4A9AA8F0C9A}"/>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561B0259-1B74-D14A-A14B-6A84E815F7C5}"/>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053F7598-EDE2-FC45-8C09-60896E7960EC}"/>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fld id="{E1741084-EB55-8143-951D-FB392DB2BB03}" type="slidenum">
              <a:rPr lang="en-US" altLang="en-US"/>
              <a:pPr/>
              <a:t>21</a:t>
            </a:fld>
            <a:endParaRPr lang="en-US" altLang="en-US"/>
          </a:p>
        </p:txBody>
      </p:sp>
    </p:spTree>
    <p:extLst>
      <p:ext uri="{BB962C8B-B14F-4D97-AF65-F5344CB8AC3E}">
        <p14:creationId xmlns:p14="http://schemas.microsoft.com/office/powerpoint/2010/main" val="360007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EC3D9E1E-6EA5-2A4A-BE5D-1F96BB68885E}"/>
              </a:ext>
            </a:extLst>
          </p:cNvPr>
          <p:cNvSpPr>
            <a:spLocks noGrp="1" noRot="1" noChangeAspect="1" noChangeArrowheads="1" noTextEdit="1"/>
          </p:cNvSpPr>
          <p:nvPr>
            <p:ph type="sldImg"/>
            <p:custDataLst>
              <p:tags r:id="rId1"/>
            </p:custDataLst>
          </p:nvPr>
        </p:nvSpPr>
        <p:spPr>
          <a:ln cap="flat">
            <a:headEnd type="none" w="med" len="med"/>
            <a:tailEnd type="none" w="med" len="med"/>
          </a:ln>
        </p:spPr>
      </p:sp>
      <p:sp>
        <p:nvSpPr>
          <p:cNvPr id="5123" name="Notes Placeholder 2">
            <a:extLst>
              <a:ext uri="{FF2B5EF4-FFF2-40B4-BE49-F238E27FC236}">
                <a16:creationId xmlns:a16="http://schemas.microsoft.com/office/drawing/2014/main" id="{1A5A1EA6-430F-9B46-91E7-D11079691FCA}"/>
              </a:ext>
            </a:extLst>
          </p:cNvPr>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943B0D51-53B9-2342-9852-0C7B313E98E3}"/>
              </a:ext>
            </a:extLst>
          </p:cNvPr>
          <p:cNvSpPr>
            <a:spLocks noGrp="1" noChangeArrowheads="1"/>
          </p:cNvSpPr>
          <p:nvPr>
            <p:ph type="sldNum" sz="quarter" idx="5"/>
            <p:custDataLst>
              <p:tags r:id="rId3"/>
            </p:custDataLst>
          </p:nvPr>
        </p:nvSpPr>
        <p:spPr>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nchor="t"/>
          <a:lstStyle/>
          <a:p>
            <a:fld id="{CCFC7D44-7B92-A341-9EA3-5F94F770C712}" type="slidenum">
              <a:rPr lang="en-US" altLang="en-US"/>
              <a:pPr/>
              <a:t>22</a:t>
            </a:fld>
            <a:endParaRPr lang="en-US" altLang="en-US"/>
          </a:p>
        </p:txBody>
      </p:sp>
    </p:spTree>
    <p:extLst>
      <p:ext uri="{BB962C8B-B14F-4D97-AF65-F5344CB8AC3E}">
        <p14:creationId xmlns:p14="http://schemas.microsoft.com/office/powerpoint/2010/main" val="890094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A0CDCA-1C9D-954B-844F-2C8A40CDB7EC}" type="slidenum">
              <a:rPr lang="en-US" smtClean="0"/>
              <a:pPr/>
              <a:t>23</a:t>
            </a:fld>
            <a:endParaRPr lang="en-US"/>
          </a:p>
        </p:txBody>
      </p:sp>
    </p:spTree>
    <p:extLst>
      <p:ext uri="{BB962C8B-B14F-4D97-AF65-F5344CB8AC3E}">
        <p14:creationId xmlns:p14="http://schemas.microsoft.com/office/powerpoint/2010/main" val="3160505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A0CDCA-1C9D-954B-844F-2C8A40CDB7EC}" type="slidenum">
              <a:rPr lang="en-US" smtClean="0"/>
              <a:pPr/>
              <a:t>24</a:t>
            </a:fld>
            <a:endParaRPr lang="en-US"/>
          </a:p>
        </p:txBody>
      </p:sp>
    </p:spTree>
    <p:extLst>
      <p:ext uri="{BB962C8B-B14F-4D97-AF65-F5344CB8AC3E}">
        <p14:creationId xmlns:p14="http://schemas.microsoft.com/office/powerpoint/2010/main" val="1498075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7DA8681C-0510-3A4C-B70E-48E7417B11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8F29ADF-37BF-344D-8EB8-7C1EBB963679}"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138243" name="Rectangle 2">
            <a:extLst>
              <a:ext uri="{FF2B5EF4-FFF2-40B4-BE49-F238E27FC236}">
                <a16:creationId xmlns:a16="http://schemas.microsoft.com/office/drawing/2014/main" id="{E7281A45-F0D6-9C48-A8E3-2D39060B6FDD}"/>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8244" name="Rectangle 3">
            <a:extLst>
              <a:ext uri="{FF2B5EF4-FFF2-40B4-BE49-F238E27FC236}">
                <a16:creationId xmlns:a16="http://schemas.microsoft.com/office/drawing/2014/main" id="{127E558A-9FF4-8145-8BDB-004942C8C9B6}"/>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\omega = \int (\nabla \cdot \vec V_h) dp</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\frac{D}{Dt} \vec V_h = -f \hat k \times \vec V_h - \vec \nabla_p \Phi +\vec F_r </a:t>
            </a:r>
          </a:p>
          <a:p>
            <a:pPr>
              <a:spcBef>
                <a:spcPct val="0"/>
              </a:spcBef>
            </a:pPr>
            <a:r>
              <a:rPr lang="en-US" altLang="en-US">
                <a:ea typeface="ＭＳ Ｐゴシック" panose="020B0600070205080204" pitchFamily="34" charset="-128"/>
              </a:rPr>
              <a:t>\frac {\partial \Phi}{\partial p} = - \alpha \equiv -\frac{1}{\rho}</a:t>
            </a:r>
          </a:p>
          <a:p>
            <a:pPr>
              <a:spcBef>
                <a:spcPct val="0"/>
              </a:spcBef>
            </a:pPr>
            <a:r>
              <a:rPr lang="en-US" altLang="en-US">
                <a:ea typeface="ＭＳ Ｐゴシック" panose="020B0600070205080204" pitchFamily="34" charset="-128"/>
              </a:rPr>
              <a:t>\alpha = \frac{RT}{p}</a:t>
            </a:r>
          </a:p>
          <a:p>
            <a:pPr>
              <a:spcBef>
                <a:spcPct val="0"/>
              </a:spcBef>
            </a:pPr>
            <a:r>
              <a:rPr lang="en-US" altLang="en-US">
                <a:ea typeface="ＭＳ Ｐゴシック" panose="020B0600070205080204" pitchFamily="34" charset="-128"/>
              </a:rPr>
              <a:t>\frac {\partial u}{\partial x} + \frac {\partial v}{\partial y}  + \frac {\partial \omega}{\partial p}  = 0</a:t>
            </a:r>
          </a:p>
          <a:p>
            <a:pPr>
              <a:spcBef>
                <a:spcPct val="0"/>
              </a:spcBef>
            </a:pPr>
            <a:r>
              <a:rPr lang="en-US" altLang="en-US">
                <a:ea typeface="ＭＳ Ｐゴシック" panose="020B0600070205080204" pitchFamily="34" charset="-128"/>
              </a:rPr>
              <a:t>\frac {D \theta}{Dt}  = S_{\theta}</a:t>
            </a:r>
          </a:p>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590845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0F01CD2E-25FB-3043-8629-9701434F29A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5889939-4AA2-F647-AD83-CA569B56679A}"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140291" name="Rectangle 2">
            <a:extLst>
              <a:ext uri="{FF2B5EF4-FFF2-40B4-BE49-F238E27FC236}">
                <a16:creationId xmlns:a16="http://schemas.microsoft.com/office/drawing/2014/main" id="{88EC7254-09BE-764C-8027-74CFE2E6F992}"/>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0292" name="Rectangle 3">
            <a:extLst>
              <a:ext uri="{FF2B5EF4-FFF2-40B4-BE49-F238E27FC236}">
                <a16:creationId xmlns:a16="http://schemas.microsoft.com/office/drawing/2014/main" id="{3DC0D06B-BF3B-864D-8E3D-7C940CDF21F8}"/>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\nabla \times (\frac{D}{Dt} \vec V_h) = \nabla \times (-f \hat k \times \vec V_h) - \nabla \times (\nabla_p \Phi)</a:t>
            </a:r>
          </a:p>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355744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C7D47303-B1A1-9349-B151-06BC5FB81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CF70B78E-3856-CC42-9D2F-A43CDF572C63}"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141315" name="Rectangle 2">
            <a:extLst>
              <a:ext uri="{FF2B5EF4-FFF2-40B4-BE49-F238E27FC236}">
                <a16:creationId xmlns:a16="http://schemas.microsoft.com/office/drawing/2014/main" id="{0DBBDE04-BF98-8246-A860-4B6F8ADED3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a:extLst>
              <a:ext uri="{FF2B5EF4-FFF2-40B4-BE49-F238E27FC236}">
                <a16:creationId xmlns:a16="http://schemas.microsoft.com/office/drawing/2014/main" id="{A7586D97-68EB-9A40-8667-AAA35765684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409949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EDF6BD7C-355E-7449-B1E6-72A2571142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93B691C0-AA82-FA46-9801-52FBAD6B9794}"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142339" name="Rectangle 2">
            <a:extLst>
              <a:ext uri="{FF2B5EF4-FFF2-40B4-BE49-F238E27FC236}">
                <a16:creationId xmlns:a16="http://schemas.microsoft.com/office/drawing/2014/main" id="{1DC74009-3BE6-B742-9BE4-C137D82BF0B0}"/>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2340" name="Rectangle 3">
            <a:extLst>
              <a:ext uri="{FF2B5EF4-FFF2-40B4-BE49-F238E27FC236}">
                <a16:creationId xmlns:a16="http://schemas.microsoft.com/office/drawing/2014/main" id="{731A49A8-2790-0247-AF94-0C8D37EAEA0B}"/>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2389385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\frac {D\zeta_{abs}} {Dt} \simeq 0</a:t>
            </a:r>
          </a:p>
          <a:p>
            <a:r>
              <a:rPr lang="en-US" sz="1200" kern="1200">
                <a:solidFill>
                  <a:schemeClr val="tx1"/>
                </a:solidFill>
                <a:latin typeface="+mn-lt"/>
                <a:ea typeface="+mn-ea"/>
                <a:cs typeface="+mn-cs"/>
              </a:rPr>
              <a:t>\frac {\partial \zeta_{abs}} {\partial t} \simeq -\vec V \cdot \vec \nabla_p \zeta_{abs} - \omega \frac {\partial \zeta_{abs}} {\partial p}</a:t>
            </a:r>
          </a:p>
          <a:p>
            <a:endParaRPr lang="en-US"/>
          </a:p>
        </p:txBody>
      </p:sp>
      <p:sp>
        <p:nvSpPr>
          <p:cNvPr id="4" name="Slide Number Placeholder 3"/>
          <p:cNvSpPr>
            <a:spLocks noGrp="1"/>
          </p:cNvSpPr>
          <p:nvPr>
            <p:ph type="sldNum" sz="quarter" idx="10"/>
          </p:nvPr>
        </p:nvSpPr>
        <p:spPr/>
        <p:txBody>
          <a:bodyPr/>
          <a:lstStyle/>
          <a:p>
            <a:fld id="{FFA0CDCA-1C9D-954B-844F-2C8A40CDB7EC}"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7"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78628"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29"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8630" name="Rectangle 6"/>
          <p:cNvSpPr>
            <a:spLocks noGrp="1" noRot="1" noChangeAspect="1" noChangeArrowheads="1" noTextEdit="1"/>
          </p:cNvSpPr>
          <p:nvPr>
            <p:ph type="sldImg"/>
          </p:nvPr>
        </p:nvSpPr>
        <p:spPr>
          <a:ln cap="flat"/>
        </p:spPr>
      </p:sp>
      <p:sp>
        <p:nvSpPr>
          <p:cNvPr id="117863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2453371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5"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43" tIns="47326" rIns="96343" bIns="47326" anchor="b"/>
          <a:lstStyle/>
          <a:p>
            <a:pPr marL="0" marR="0" lvl="0" indent="0" algn="r" defTabSz="97313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Math1" charset="0"/>
                <a:ea typeface="+mn-ea"/>
                <a:cs typeface="+mn-cs"/>
              </a:rPr>
              <a:t>2</a:t>
            </a:r>
          </a:p>
        </p:txBody>
      </p:sp>
      <p:sp>
        <p:nvSpPr>
          <p:cNvPr id="118067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80678" name="Rectangle 6"/>
          <p:cNvSpPr>
            <a:spLocks noGrp="1" noRot="1" noChangeAspect="1" noChangeArrowheads="1" noTextEdit="1"/>
          </p:cNvSpPr>
          <p:nvPr>
            <p:ph type="sldImg"/>
          </p:nvPr>
        </p:nvSpPr>
        <p:spPr>
          <a:ln cap="flat"/>
        </p:spPr>
      </p:sp>
      <p:sp>
        <p:nvSpPr>
          <p:cNvPr id="1180679"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878031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F75B-FAC0-FE46-B1CA-9434474F785F}" type="datetimeFigureOut">
              <a:rPr lang="en-US" smtClean="0"/>
              <a:pPr/>
              <a:t>9/16/20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9/16/20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9/16/20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453F52-B865-F145-ABA4-AB8B9697422E}" type="datetimeFigureOut">
              <a:t>9/16/20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286131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9/16/20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38209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453F52-B865-F145-ABA4-AB8B9697422E}" type="datetimeFigureOut">
              <a:t>9/16/20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3432920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453F52-B865-F145-ABA4-AB8B9697422E}" type="datetimeFigureOut">
              <a:t>9/16/20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804017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453F52-B865-F145-ABA4-AB8B9697422E}" type="datetimeFigureOut">
              <a:t>9/16/20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70633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453F52-B865-F145-ABA4-AB8B9697422E}" type="datetimeFigureOut">
              <a:t>9/16/20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2619986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53F52-B865-F145-ABA4-AB8B9697422E}" type="datetimeFigureOut">
              <a:t>9/16/20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090926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9/16/20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3151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F75B-FAC0-FE46-B1CA-9434474F785F}" type="datetimeFigureOut">
              <a:rPr lang="en-US" smtClean="0"/>
              <a:pPr/>
              <a:t>9/16/20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453F52-B865-F145-ABA4-AB8B9697422E}" type="datetimeFigureOut">
              <a:t>9/16/20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61012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9/16/20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47012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453F52-B865-F145-ABA4-AB8B9697422E}" type="datetimeFigureOut">
              <a:t>9/16/20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8677E4-1653-7B44-9644-D52B7D438F31}" type="slidenum">
              <a:t>‹#›</a:t>
            </a:fld>
            <a:endParaRPr lang="en-US"/>
          </a:p>
        </p:txBody>
      </p:sp>
    </p:spTree>
    <p:extLst>
      <p:ext uri="{BB962C8B-B14F-4D97-AF65-F5344CB8AC3E}">
        <p14:creationId xmlns:p14="http://schemas.microsoft.com/office/powerpoint/2010/main" val="1269405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4834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38457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98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46314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283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722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88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F9F75B-FAC0-FE46-B1CA-9434474F785F}" type="datetimeFigureOut">
              <a:rPr lang="en-US" smtClean="0"/>
              <a:pPr/>
              <a:t>9/16/20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11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1093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9894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33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308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831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1558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2C5E31C-6B1B-3E47-91D2-F505C7A11DC6}"/>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3" name="Rectangle 5">
            <a:extLst>
              <a:ext uri="{FF2B5EF4-FFF2-40B4-BE49-F238E27FC236}">
                <a16:creationId xmlns:a16="http://schemas.microsoft.com/office/drawing/2014/main" id="{4862383F-13AC-B846-871D-3BBA27CEBB38}"/>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Rectangle 6">
            <a:extLst>
              <a:ext uri="{FF2B5EF4-FFF2-40B4-BE49-F238E27FC236}">
                <a16:creationId xmlns:a16="http://schemas.microsoft.com/office/drawing/2014/main" id="{2A1FCA69-E75D-464D-9C91-71880FCFCD61}"/>
              </a:ext>
            </a:extLst>
          </p:cNvPr>
          <p:cNvSpPr>
            <a:spLocks noGrp="1" noChangeArrowheads="1"/>
          </p:cNvSpPr>
          <p:nvPr>
            <p:ph type="sldNum" sz="quarter" idx="12"/>
          </p:nvPr>
        </p:nvSpPr>
        <p:spPr/>
        <p:txBody>
          <a:bodyPr/>
          <a:lstStyle>
            <a:lvl1pPr eaLnBrk="1" hangingPunct="1">
              <a:defRPr/>
            </a:lvl1pPr>
          </a:lstStyle>
          <a:p>
            <a:fld id="{F16EB692-120D-A84D-8761-24F23EBDB8C9}" type="slidenum">
              <a:rPr lang="en-US" altLang="en-US"/>
              <a:pPr/>
              <a:t>‹#›</a:t>
            </a:fld>
            <a:endParaRPr lang="en-US" altLang="en-US"/>
          </a:p>
        </p:txBody>
      </p:sp>
    </p:spTree>
    <p:extLst>
      <p:ext uri="{BB962C8B-B14F-4D97-AF65-F5344CB8AC3E}">
        <p14:creationId xmlns:p14="http://schemas.microsoft.com/office/powerpoint/2010/main" val="41538224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2FD0D-6397-8846-A79A-AE27AE514023}"/>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Rectangle 5">
            <a:extLst>
              <a:ext uri="{FF2B5EF4-FFF2-40B4-BE49-F238E27FC236}">
                <a16:creationId xmlns:a16="http://schemas.microsoft.com/office/drawing/2014/main" id="{C3A03DF0-F44F-E44A-96CD-E0BBE98708F8}"/>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Rectangle 6">
            <a:extLst>
              <a:ext uri="{FF2B5EF4-FFF2-40B4-BE49-F238E27FC236}">
                <a16:creationId xmlns:a16="http://schemas.microsoft.com/office/drawing/2014/main" id="{F7110A79-F6C9-CC4C-92B4-DEBF26313395}"/>
              </a:ext>
            </a:extLst>
          </p:cNvPr>
          <p:cNvSpPr>
            <a:spLocks noGrp="1" noChangeArrowheads="1"/>
          </p:cNvSpPr>
          <p:nvPr>
            <p:ph type="sldNum" sz="quarter" idx="12"/>
          </p:nvPr>
        </p:nvSpPr>
        <p:spPr/>
        <p:txBody>
          <a:bodyPr/>
          <a:lstStyle>
            <a:lvl1pPr eaLnBrk="1" hangingPunct="1">
              <a:defRPr/>
            </a:lvl1pPr>
          </a:lstStyle>
          <a:p>
            <a:fld id="{4A3BD442-8BE2-A346-A8B5-876B1ECA3DA9}" type="slidenum">
              <a:rPr lang="en-US" altLang="en-US"/>
              <a:pPr/>
              <a:t>‹#›</a:t>
            </a:fld>
            <a:endParaRPr lang="en-US" altLang="en-US"/>
          </a:p>
        </p:txBody>
      </p:sp>
    </p:spTree>
    <p:extLst>
      <p:ext uri="{BB962C8B-B14F-4D97-AF65-F5344CB8AC3E}">
        <p14:creationId xmlns:p14="http://schemas.microsoft.com/office/powerpoint/2010/main" val="158536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F9F75B-FAC0-FE46-B1CA-9434474F785F}" type="datetimeFigureOut">
              <a:rPr lang="en-US" smtClean="0"/>
              <a:pPr/>
              <a:t>9/16/20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F9F75B-FAC0-FE46-B1CA-9434474F785F}" type="datetimeFigureOut">
              <a:rPr lang="en-US" smtClean="0"/>
              <a:pPr/>
              <a:t>9/16/20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9F75B-FAC0-FE46-B1CA-9434474F785F}" type="datetimeFigureOut">
              <a:rPr lang="en-US" smtClean="0"/>
              <a:pPr/>
              <a:t>9/16/20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F75B-FAC0-FE46-B1CA-9434474F785F}" type="datetimeFigureOut">
              <a:rPr lang="en-US" smtClean="0"/>
              <a:pPr/>
              <a:t>9/16/20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9/16/20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F75B-FAC0-FE46-B1CA-9434474F785F}" type="datetimeFigureOut">
              <a:rPr lang="en-US" smtClean="0"/>
              <a:pPr/>
              <a:t>9/16/20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1F06E-257C-E24F-BE50-7A5A7008B65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F75B-FAC0-FE46-B1CA-9434474F785F}" type="datetimeFigureOut">
              <a:rPr lang="en-US" smtClean="0"/>
              <a:pPr/>
              <a:t>9/16/20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1F06E-257C-E24F-BE50-7A5A7008B65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3F52-B865-F145-ABA4-AB8B9697422E}" type="datetimeFigureOut">
              <a:t>9/16/20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677E4-1653-7B44-9644-D52B7D438F31}" type="slidenum">
              <a:t>‹#›</a:t>
            </a:fld>
            <a:endParaRPr lang="en-US"/>
          </a:p>
        </p:txBody>
      </p:sp>
    </p:spTree>
    <p:extLst>
      <p:ext uri="{BB962C8B-B14F-4D97-AF65-F5344CB8AC3E}">
        <p14:creationId xmlns:p14="http://schemas.microsoft.com/office/powerpoint/2010/main" val="55412839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147092"/>
      </p:ext>
    </p:extLst>
  </p:cSld>
  <p:clrMap bg1="dk2" tx1="lt1" bg2="dk1"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Date Placeholder 3">
            <a:extLst>
              <a:ext uri="{FF2B5EF4-FFF2-40B4-BE49-F238E27FC236}">
                <a16:creationId xmlns:a16="http://schemas.microsoft.com/office/drawing/2014/main" id="{3385508F-23C3-7947-BD57-9C33E914F09D}"/>
              </a:ext>
            </a:extLst>
          </p:cNvPr>
          <p:cNvSpPr>
            <a:spLocks noChangeArrowheads="1"/>
          </p:cNvSpPr>
          <p:nvPr/>
        </p:nvSpPr>
        <p:spPr bwMode="auto">
          <a:xfrm>
            <a:off x="1905000" y="64008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endParaRPr lang="en-US" altLang="en-US" sz="1200">
              <a:solidFill>
                <a:srgbClr val="898989"/>
              </a:solidFill>
            </a:endParaRPr>
          </a:p>
        </p:txBody>
      </p:sp>
      <p:sp>
        <p:nvSpPr>
          <p:cNvPr id="1027" name="Footer Placeholder 3">
            <a:extLst>
              <a:ext uri="{FF2B5EF4-FFF2-40B4-BE49-F238E27FC236}">
                <a16:creationId xmlns:a16="http://schemas.microsoft.com/office/drawing/2014/main" id="{8DC9E7A0-0E9D-0E4B-9C6B-3B7B839F44D3}"/>
              </a:ext>
            </a:extLst>
          </p:cNvPr>
          <p:cNvSpPr>
            <a:spLocks noGrp="1" noChangeArrowheads="1"/>
          </p:cNvSpPr>
          <p:nvPr>
            <p:ph type="ftr" sz="quarter" idx="3"/>
          </p:nvPr>
        </p:nvSpPr>
        <p:spPr bwMode="auto">
          <a:xfrm>
            <a:off x="0" y="6400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180000" tIns="0" rIns="180000" bIns="0" numCol="1" anchor="ctr" anchorCtr="0" compatLnSpc="1">
            <a:prstTxWarp prst="textNoShape">
              <a:avLst/>
            </a:prstTxWarp>
          </a:bodyPr>
          <a:lstStyle>
            <a:lvl1pPr>
              <a:spcAft>
                <a:spcPts val="600"/>
              </a:spcAft>
              <a:defRPr sz="800">
                <a:solidFill>
                  <a:srgbClr val="2A2A2A"/>
                </a:solidFill>
              </a:defRPr>
            </a:lvl1pPr>
          </a:lstStyle>
          <a:p>
            <a:endParaRPr lang="en-US" altLang="en-US"/>
          </a:p>
        </p:txBody>
      </p:sp>
      <p:cxnSp>
        <p:nvCxnSpPr>
          <p:cNvPr id="1028" name="Straight Connector 8">
            <a:extLst>
              <a:ext uri="{FF2B5EF4-FFF2-40B4-BE49-F238E27FC236}">
                <a16:creationId xmlns:a16="http://schemas.microsoft.com/office/drawing/2014/main" id="{A39E77D6-413A-CB44-B904-B990DBEF2597}"/>
              </a:ext>
            </a:extLst>
          </p:cNvPr>
          <p:cNvCxnSpPr>
            <a:cxnSpLocks noChangeShapeType="1"/>
          </p:cNvCxnSpPr>
          <p:nvPr/>
        </p:nvCxnSpPr>
        <p:spPr bwMode="auto">
          <a:xfrm>
            <a:off x="0" y="6400800"/>
            <a:ext cx="9144000" cy="0"/>
          </a:xfrm>
          <a:prstGeom prst="line">
            <a:avLst/>
          </a:prstGeom>
          <a:noFill/>
          <a:ln w="6350" algn="ctr">
            <a:solidFill>
              <a:srgbClr val="CFD5E4"/>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96924377"/>
      </p:ext>
    </p:extLst>
  </p:cSld>
  <p:clrMap bg1="lt1" tx1="dk1" bg2="lt2" tx2="dk2" accent1="accent1" accent2="accent2" accent3="accent3" accent4="accent4" accent5="accent5" accent6="accent6" hlink="hlink" folHlink="folHlink"/>
  <p:sldLayoutIdLst>
    <p:sldLayoutId id="2147483712" r:id="rId1"/>
  </p:sldLayoutIdLst>
  <p:txStyles>
    <p:titleStyle>
      <a:lvl1pPr algn="l" rtl="0" eaLnBrk="0" fontAlgn="base" hangingPunct="0">
        <a:spcBef>
          <a:spcPct val="0"/>
        </a:spcBef>
        <a:spcAft>
          <a:spcPct val="0"/>
        </a:spcAft>
        <a:defRPr sz="1600" b="1" kern="1200">
          <a:solidFill>
            <a:schemeClr val="tx1"/>
          </a:solidFill>
          <a:latin typeface="Arial" panose="020B0604020202020204" pitchFamily="34" charset="0"/>
          <a:ea typeface="+mj-ea"/>
          <a:cs typeface="+mj-cs"/>
        </a:defRPr>
      </a:lvl1pPr>
      <a:lvl2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5pPr>
      <a:lvl6pPr marL="4572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6pPr>
      <a:lvl7pPr marL="9144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7pPr>
      <a:lvl8pPr marL="13716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8pPr>
      <a:lvl9pPr marL="1828800" algn="l" rtl="0" eaLnBrk="0" fontAlgn="base" hangingPunct="0">
        <a:spcBef>
          <a:spcPct val="0"/>
        </a:spcBef>
        <a:spcAft>
          <a:spcPct val="0"/>
        </a:spcAft>
        <a:defRPr sz="1600" b="1">
          <a:solidFill>
            <a:schemeClr val="tx1"/>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ECC0EA63-DA33-564F-B916-0C17A3BEB9CC}"/>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3656F9C5-8B4C-4C4C-99F9-44517830452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D1EB927-EC06-6D41-8807-45F6ED334C95}"/>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29" name="Rectangle 5">
            <a:extLst>
              <a:ext uri="{FF2B5EF4-FFF2-40B4-BE49-F238E27FC236}">
                <a16:creationId xmlns:a16="http://schemas.microsoft.com/office/drawing/2014/main" id="{78746424-3059-2E4B-B0B9-5092AD3FE62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30" name="Rectangle 6">
            <a:extLst>
              <a:ext uri="{FF2B5EF4-FFF2-40B4-BE49-F238E27FC236}">
                <a16:creationId xmlns:a16="http://schemas.microsoft.com/office/drawing/2014/main" id="{B58071AF-1034-654E-8ED7-A93E0CB279D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defRPr>
            </a:lvl1pPr>
          </a:lstStyle>
          <a:p>
            <a:fld id="{811D004F-BCDB-E043-A85D-57DC5E03606B}" type="slidenum">
              <a:rPr lang="en-US" altLang="en-US"/>
              <a:pPr/>
              <a:t>‹#›</a:t>
            </a:fld>
            <a:endParaRPr lang="en-US" altLang="en-US"/>
          </a:p>
        </p:txBody>
      </p:sp>
    </p:spTree>
    <p:extLst>
      <p:ext uri="{BB962C8B-B14F-4D97-AF65-F5344CB8AC3E}">
        <p14:creationId xmlns:p14="http://schemas.microsoft.com/office/powerpoint/2010/main" val="1481826698"/>
      </p:ext>
    </p:extLst>
  </p:cSld>
  <p:clrMap bg1="lt1" tx1="dk1" bg2="lt2" tx2="dk2" accent1="accent1" accent2="accent2" accent3="accent3" accent4="accent4" accent5="accent5" accent6="accent6" hlink="hlink" folHlink="folHlink"/>
  <p:sldLayoutIdLst>
    <p:sldLayoutId id="2147483714" r:id="rId1"/>
    <p:sldLayoutId id="2147483715"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6pPr>
      <a:lvl7pPr marL="9144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7pPr>
      <a:lvl8pPr marL="13716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8pPr>
      <a:lvl9pPr marL="18288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7.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9.xml"/><Relationship Id="rId7" Type="http://schemas.openxmlformats.org/officeDocument/2006/relationships/image" Target="../media/image11.emf"/><Relationship Id="rId2" Type="http://schemas.openxmlformats.org/officeDocument/2006/relationships/slideLayout" Target="../slideLayouts/slideLayout2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0.emf"/><Relationship Id="rId4" Type="http://schemas.openxmlformats.org/officeDocument/2006/relationships/oleObject" Target="../embeddings/oleObject2.bin"/><Relationship Id="rId9" Type="http://schemas.openxmlformats.org/officeDocument/2006/relationships/image" Target="../media/image12.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0.xml"/><Relationship Id="rId7" Type="http://schemas.openxmlformats.org/officeDocument/2006/relationships/image" Target="../media/image14.emf"/><Relationship Id="rId2" Type="http://schemas.openxmlformats.org/officeDocument/2006/relationships/slideLayout" Target="../slideLayouts/slideLayout27.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6.emf"/><Relationship Id="rId5" Type="http://schemas.openxmlformats.org/officeDocument/2006/relationships/image" Target="../media/image13.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5.xml"/><Relationship Id="rId1" Type="http://schemas.openxmlformats.org/officeDocument/2006/relationships/vmlDrawing" Target="../drawings/vmlDrawing4.vml"/><Relationship Id="rId5" Type="http://schemas.openxmlformats.org/officeDocument/2006/relationships/image" Target="../media/image16.e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5.xml"/><Relationship Id="rId1" Type="http://schemas.openxmlformats.org/officeDocument/2006/relationships/vmlDrawing" Target="../drawings/vmlDrawing5.vml"/><Relationship Id="rId6" Type="http://schemas.openxmlformats.org/officeDocument/2006/relationships/image" Target="../media/image16.emf"/><Relationship Id="rId5" Type="http://schemas.openxmlformats.org/officeDocument/2006/relationships/oleObject" Target="../embeddings/oleObject9.bin"/><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175/MWR-D-16-0483.1" TargetMode="External"/><Relationship Id="rId2" Type="http://schemas.openxmlformats.org/officeDocument/2006/relationships/hyperlink" Target="https://journals.ametsoc.org/doi/abs/10.1175/MWR-D-16-0483.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8.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1.emf"/><Relationship Id="rId18" Type="http://schemas.openxmlformats.org/officeDocument/2006/relationships/oleObject" Target="../embeddings/oleObject17.bin"/><Relationship Id="rId26" Type="http://schemas.openxmlformats.org/officeDocument/2006/relationships/oleObject" Target="../embeddings/oleObject22.bin"/><Relationship Id="rId3" Type="http://schemas.openxmlformats.org/officeDocument/2006/relationships/notesSlide" Target="../notesSlides/notesSlide18.xml"/><Relationship Id="rId21" Type="http://schemas.openxmlformats.org/officeDocument/2006/relationships/image" Target="../media/image35.emf"/><Relationship Id="rId7" Type="http://schemas.openxmlformats.org/officeDocument/2006/relationships/image" Target="../media/image28.emf"/><Relationship Id="rId12" Type="http://schemas.openxmlformats.org/officeDocument/2006/relationships/oleObject" Target="../embeddings/oleObject14.bin"/><Relationship Id="rId17" Type="http://schemas.openxmlformats.org/officeDocument/2006/relationships/image" Target="../media/image33.emf"/><Relationship Id="rId25" Type="http://schemas.openxmlformats.org/officeDocument/2006/relationships/oleObject" Target="../embeddings/oleObject21.bin"/><Relationship Id="rId2" Type="http://schemas.openxmlformats.org/officeDocument/2006/relationships/slideLayout" Target="../slideLayouts/slideLayout30.xml"/><Relationship Id="rId16" Type="http://schemas.openxmlformats.org/officeDocument/2006/relationships/oleObject" Target="../embeddings/oleObject16.bin"/><Relationship Id="rId20" Type="http://schemas.openxmlformats.org/officeDocument/2006/relationships/oleObject" Target="../embeddings/oleObject18.bin"/><Relationship Id="rId29" Type="http://schemas.openxmlformats.org/officeDocument/2006/relationships/image" Target="../media/image38.emf"/><Relationship Id="rId1" Type="http://schemas.openxmlformats.org/officeDocument/2006/relationships/vmlDrawing" Target="../drawings/vmlDrawing6.vml"/><Relationship Id="rId6" Type="http://schemas.openxmlformats.org/officeDocument/2006/relationships/oleObject" Target="../embeddings/oleObject11.bin"/><Relationship Id="rId11" Type="http://schemas.openxmlformats.org/officeDocument/2006/relationships/image" Target="../media/image30.emf"/><Relationship Id="rId24" Type="http://schemas.openxmlformats.org/officeDocument/2006/relationships/oleObject" Target="../embeddings/oleObject20.bin"/><Relationship Id="rId5" Type="http://schemas.openxmlformats.org/officeDocument/2006/relationships/image" Target="../media/image27.emf"/><Relationship Id="rId15" Type="http://schemas.openxmlformats.org/officeDocument/2006/relationships/image" Target="../media/image32.emf"/><Relationship Id="rId23" Type="http://schemas.openxmlformats.org/officeDocument/2006/relationships/image" Target="../media/image36.emf"/><Relationship Id="rId28" Type="http://schemas.openxmlformats.org/officeDocument/2006/relationships/oleObject" Target="../embeddings/oleObject23.bin"/><Relationship Id="rId10" Type="http://schemas.openxmlformats.org/officeDocument/2006/relationships/oleObject" Target="../embeddings/oleObject13.bin"/><Relationship Id="rId19" Type="http://schemas.openxmlformats.org/officeDocument/2006/relationships/image" Target="../media/image34.emf"/><Relationship Id="rId4" Type="http://schemas.openxmlformats.org/officeDocument/2006/relationships/oleObject" Target="../embeddings/oleObject10.bin"/><Relationship Id="rId9" Type="http://schemas.openxmlformats.org/officeDocument/2006/relationships/image" Target="../media/image29.emf"/><Relationship Id="rId14" Type="http://schemas.openxmlformats.org/officeDocument/2006/relationships/oleObject" Target="../embeddings/oleObject15.bin"/><Relationship Id="rId22" Type="http://schemas.openxmlformats.org/officeDocument/2006/relationships/oleObject" Target="../embeddings/oleObject19.bin"/><Relationship Id="rId27"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fontScale="90000"/>
          </a:bodyPr>
          <a:lstStyle/>
          <a:p>
            <a:r>
              <a:rPr lang="en-US" dirty="0"/>
              <a:t>Absolute vorticity,</a:t>
            </a:r>
            <a:br>
              <a:rPr lang="en-US" dirty="0"/>
            </a:br>
            <a:r>
              <a:rPr lang="en-US" dirty="0"/>
              <a:t>2D Rossby waves, and </a:t>
            </a:r>
            <a:br>
              <a:rPr lang="en-US" dirty="0"/>
            </a:br>
            <a:r>
              <a:rPr lang="en-US" dirty="0"/>
              <a:t>downstream development </a:t>
            </a:r>
          </a:p>
        </p:txBody>
      </p:sp>
      <p:sp>
        <p:nvSpPr>
          <p:cNvPr id="3" name="Subtitle 2"/>
          <p:cNvSpPr>
            <a:spLocks noGrp="1"/>
          </p:cNvSpPr>
          <p:nvPr>
            <p:ph type="subTitle" idx="1"/>
          </p:nvPr>
        </p:nvSpPr>
        <p:spPr>
          <a:xfrm>
            <a:off x="1371600" y="3181082"/>
            <a:ext cx="6400800" cy="2457718"/>
          </a:xfrm>
        </p:spPr>
        <p:txBody>
          <a:bodyPr>
            <a:normAutofit/>
          </a:bodyPr>
          <a:lstStyle/>
          <a:p>
            <a:r>
              <a:rPr lang="en-US" dirty="0"/>
              <a:t>Brian Mapes</a:t>
            </a:r>
          </a:p>
          <a:p>
            <a:r>
              <a:rPr lang="en-US" dirty="0"/>
              <a:t>ATM407 </a:t>
            </a:r>
          </a:p>
          <a:p>
            <a:r>
              <a:rPr lang="en-US" dirty="0"/>
              <a:t>Sept 8, 2020</a:t>
            </a:r>
          </a:p>
          <a:p>
            <a:endParaRPr lang="en-US"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3" name="Text Box 3"/>
          <p:cNvSpPr txBox="1">
            <a:spLocks noChangeArrowheads="1"/>
          </p:cNvSpPr>
          <p:nvPr/>
        </p:nvSpPr>
        <p:spPr bwMode="auto">
          <a:xfrm>
            <a:off x="216794" y="705118"/>
            <a:ext cx="8763000" cy="2123658"/>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Consider a simple westerly flow (constant value of U)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Sinusoidal wave pattern in v is superimposed</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sz="2400" dirty="0">
                <a:solidFill>
                  <a:srgbClr val="000000"/>
                </a:solidFill>
                <a:latin typeface="Arial"/>
              </a:rPr>
              <a:t>Wave assumed to propagate eastward at </a:t>
            </a:r>
            <a:r>
              <a:rPr lang="en-US" sz="2400" i="1" dirty="0">
                <a:solidFill>
                  <a:srgbClr val="000000"/>
                </a:solidFill>
                <a:latin typeface="Arial"/>
              </a:rPr>
              <a:t>phase speed </a:t>
            </a:r>
            <a:r>
              <a:rPr lang="en-US" sz="2400" dirty="0">
                <a:solidFill>
                  <a:srgbClr val="000000"/>
                </a:solidFill>
                <a:latin typeface="Arial"/>
              </a:rPr>
              <a:t>c</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1177604"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nvGrpSpPr>
          <p:cNvPr id="2" name="Group 5"/>
          <p:cNvGrpSpPr>
            <a:grpSpLocks/>
          </p:cNvGrpSpPr>
          <p:nvPr/>
        </p:nvGrpSpPr>
        <p:grpSpPr bwMode="auto">
          <a:xfrm>
            <a:off x="304800" y="3810000"/>
            <a:ext cx="7924800" cy="2874963"/>
            <a:chOff x="1872" y="3888"/>
            <a:chExt cx="8208" cy="4528"/>
          </a:xfrm>
        </p:grpSpPr>
        <p:grpSp>
          <p:nvGrpSpPr>
            <p:cNvPr id="3" name="Group 6"/>
            <p:cNvGrpSpPr>
              <a:grpSpLocks/>
            </p:cNvGrpSpPr>
            <p:nvPr/>
          </p:nvGrpSpPr>
          <p:grpSpPr bwMode="auto">
            <a:xfrm>
              <a:off x="1872" y="3888"/>
              <a:ext cx="8208" cy="2258"/>
              <a:chOff x="1728" y="7362"/>
              <a:chExt cx="8208" cy="2258"/>
            </a:xfrm>
          </p:grpSpPr>
          <p:sp>
            <p:nvSpPr>
              <p:cNvPr id="1177607" name="Freeform 7"/>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08" name="Freeform 8"/>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9"/>
            <p:cNvGrpSpPr>
              <a:grpSpLocks/>
            </p:cNvGrpSpPr>
            <p:nvPr/>
          </p:nvGrpSpPr>
          <p:grpSpPr bwMode="auto">
            <a:xfrm>
              <a:off x="1872" y="5184"/>
              <a:ext cx="8208" cy="3232"/>
              <a:chOff x="1728" y="8610"/>
              <a:chExt cx="8208" cy="3232"/>
            </a:xfrm>
          </p:grpSpPr>
          <p:sp>
            <p:nvSpPr>
              <p:cNvPr id="1177610" name="Freeform 10"/>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1" name="Freeform 11"/>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2" name="Freeform 12"/>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3" name="Line 13"/>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177614" name="Rectangle 14"/>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77615" name="Object 15"/>
          <p:cNvGraphicFramePr>
            <a:graphicFrameLocks noChangeAspect="1"/>
          </p:cNvGraphicFramePr>
          <p:nvPr>
            <p:extLst>
              <p:ext uri="{D42A27DB-BD31-4B8C-83A1-F6EECF244321}">
                <p14:modId xmlns:p14="http://schemas.microsoft.com/office/powerpoint/2010/main" val="116708323"/>
              </p:ext>
            </p:extLst>
          </p:nvPr>
        </p:nvGraphicFramePr>
        <p:xfrm>
          <a:off x="2592634" y="2760371"/>
          <a:ext cx="3079750" cy="768350"/>
        </p:xfrm>
        <a:graphic>
          <a:graphicData uri="http://schemas.openxmlformats.org/presentationml/2006/ole">
            <mc:AlternateContent xmlns:mc="http://schemas.openxmlformats.org/markup-compatibility/2006">
              <mc:Choice xmlns:v="urn:schemas-microsoft-com:vml" Requires="v">
                <p:oleObj spid="_x0000_s6240" name="Equation" r:id="rId4" imgW="1714500" imgH="431800" progId="Equation.3">
                  <p:embed/>
                </p:oleObj>
              </mc:Choice>
              <mc:Fallback>
                <p:oleObj name="Equation" r:id="rId4" imgW="1714500" imgH="431800" progId="Equation.3">
                  <p:embed/>
                  <p:pic>
                    <p:nvPicPr>
                      <p:cNvPr id="117761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634" y="2760371"/>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616" name="Line 16"/>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7" name="Line 17"/>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8" name="Line 18"/>
          <p:cNvSpPr>
            <a:spLocks noChangeShapeType="1"/>
          </p:cNvSpPr>
          <p:nvPr/>
        </p:nvSpPr>
        <p:spPr bwMode="auto">
          <a:xfrm>
            <a:off x="1600200" y="4013200"/>
            <a:ext cx="5029200" cy="1588"/>
          </a:xfrm>
          <a:prstGeom prst="line">
            <a:avLst/>
          </a:prstGeom>
          <a:noFill/>
          <a:ln w="9525">
            <a:solidFill>
              <a:srgbClr val="000000"/>
            </a:solidFill>
            <a:round/>
            <a:headEnd type="triangl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19" name="Text Box 19"/>
          <p:cNvSpPr txBox="1">
            <a:spLocks noChangeArrowheads="1"/>
          </p:cNvSpPr>
          <p:nvPr/>
        </p:nvSpPr>
        <p:spPr bwMode="auto">
          <a:xfrm>
            <a:off x="3352800" y="3900488"/>
            <a:ext cx="1447800" cy="366712"/>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Times New Roman" pitchFamily="18" charset="0"/>
                <a:ea typeface="+mn-ea"/>
                <a:cs typeface="+mn-cs"/>
              </a:rPr>
              <a:t>Wavelength = L</a:t>
            </a:r>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0" name="Line 20"/>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77621" name="Text Box 21"/>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77622" name="Text Box 22"/>
          <p:cNvSpPr txBox="1">
            <a:spLocks noChangeArrowheads="1"/>
          </p:cNvSpPr>
          <p:nvPr/>
        </p:nvSpPr>
        <p:spPr bwMode="auto">
          <a:xfrm>
            <a:off x="4608490" y="6061657"/>
            <a:ext cx="2667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Height contours</a:t>
            </a:r>
          </a:p>
        </p:txBody>
      </p:sp>
      <p:sp>
        <p:nvSpPr>
          <p:cNvPr id="24" name="Title 1">
            <a:extLst>
              <a:ext uri="{FF2B5EF4-FFF2-40B4-BE49-F238E27FC236}">
                <a16:creationId xmlns:a16="http://schemas.microsoft.com/office/drawing/2014/main" id="{AE22B16B-1EEB-D04E-839E-48EE7265663B}"/>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Text" lastClr="000000"/>
                </a:solidFill>
                <a:effectLst/>
                <a:uLnTx/>
                <a:uFillTx/>
                <a:latin typeface="Calibri"/>
                <a:ea typeface="+mj-ea"/>
                <a:cs typeface="+mj-cs"/>
              </a:rPr>
              <a:t>Rossby waves: theory</a:t>
            </a:r>
          </a:p>
        </p:txBody>
      </p:sp>
    </p:spTree>
    <p:extLst>
      <p:ext uri="{BB962C8B-B14F-4D97-AF65-F5344CB8AC3E}">
        <p14:creationId xmlns:p14="http://schemas.microsoft.com/office/powerpoint/2010/main" val="2257314638"/>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1" name="Text Box 3"/>
          <p:cNvSpPr txBox="1">
            <a:spLocks noChangeArrowheads="1"/>
          </p:cNvSpPr>
          <p:nvPr/>
        </p:nvSpPr>
        <p:spPr bwMode="auto">
          <a:xfrm>
            <a:off x="152400" y="762000"/>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Compute the vorticity for this flow… only v varies, and only in x</a:t>
            </a:r>
          </a:p>
        </p:txBody>
      </p:sp>
      <p:graphicFrame>
        <p:nvGraphicFramePr>
          <p:cNvPr id="1179654" name="Object 6"/>
          <p:cNvGraphicFramePr>
            <a:graphicFrameLocks noChangeAspect="1"/>
          </p:cNvGraphicFramePr>
          <p:nvPr/>
        </p:nvGraphicFramePr>
        <p:xfrm>
          <a:off x="381000" y="1524000"/>
          <a:ext cx="3079750" cy="768350"/>
        </p:xfrm>
        <a:graphic>
          <a:graphicData uri="http://schemas.openxmlformats.org/presentationml/2006/ole">
            <mc:AlternateContent xmlns:mc="http://schemas.openxmlformats.org/markup-compatibility/2006">
              <mc:Choice xmlns:v="urn:schemas-microsoft-com:vml" Requires="v">
                <p:oleObj spid="_x0000_s7454" name="Equation" r:id="rId4" imgW="1714500" imgH="431800" progId="Equation.3">
                  <p:embed/>
                </p:oleObj>
              </mc:Choice>
              <mc:Fallback>
                <p:oleObj name="Equation" r:id="rId4" imgW="1714500" imgH="431800" progId="Equation.3">
                  <p:embed/>
                  <p:pic>
                    <p:nvPicPr>
                      <p:cNvPr id="117965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24000"/>
                        <a:ext cx="3079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9656" name="Object 8"/>
          <p:cNvGraphicFramePr>
            <a:graphicFrameLocks noChangeAspect="1"/>
          </p:cNvGraphicFramePr>
          <p:nvPr/>
        </p:nvGraphicFramePr>
        <p:xfrm>
          <a:off x="212725" y="2566988"/>
          <a:ext cx="8626475" cy="828675"/>
        </p:xfrm>
        <a:graphic>
          <a:graphicData uri="http://schemas.openxmlformats.org/presentationml/2006/ole">
            <mc:AlternateContent xmlns:mc="http://schemas.openxmlformats.org/markup-compatibility/2006">
              <mc:Choice xmlns:v="urn:schemas-microsoft-com:vml" Requires="v">
                <p:oleObj spid="_x0000_s7455" name="Equation" r:id="rId6" imgW="4457700" imgH="431800" progId="Equation.3">
                  <p:embed/>
                </p:oleObj>
              </mc:Choice>
              <mc:Fallback>
                <p:oleObj name="Equation" r:id="rId6" imgW="4457700" imgH="431800" progId="Equation.3">
                  <p:embed/>
                  <p:pic>
                    <p:nvPicPr>
                      <p:cNvPr id="117965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725" y="2566988"/>
                        <a:ext cx="8626475"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9657" name="Text Box 9"/>
          <p:cNvSpPr txBox="1">
            <a:spLocks noChangeArrowheads="1"/>
          </p:cNvSpPr>
          <p:nvPr/>
        </p:nvSpPr>
        <p:spPr bwMode="auto">
          <a:xfrm>
            <a:off x="189963" y="4406721"/>
            <a:ext cx="73914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Now, take </a:t>
            </a:r>
            <a:r>
              <a:rPr kumimoji="0" lang="en-US" sz="2400" b="0" i="1" u="none" strike="noStrike" kern="1200" cap="none" spc="0" normalizeH="0" baseline="0" noProof="0" dirty="0">
                <a:ln>
                  <a:noFill/>
                </a:ln>
                <a:solidFill>
                  <a:srgbClr val="000000"/>
                </a:solidFill>
                <a:effectLst/>
                <a:uLnTx/>
                <a:uFillTx/>
                <a:latin typeface="Arial"/>
                <a:ea typeface="+mn-ea"/>
                <a:cs typeface="+mn-cs"/>
              </a:rPr>
              <a:t>time</a:t>
            </a:r>
            <a:r>
              <a:rPr kumimoji="0" lang="en-US" sz="2400" b="0" i="0" u="none" strike="noStrike" kern="1200" cap="none" spc="0" normalizeH="0" baseline="0" noProof="0" dirty="0">
                <a:ln>
                  <a:noFill/>
                </a:ln>
                <a:solidFill>
                  <a:srgbClr val="000000"/>
                </a:solidFill>
                <a:effectLst/>
                <a:uLnTx/>
                <a:uFillTx/>
                <a:latin typeface="Arial"/>
                <a:ea typeface="+mn-ea"/>
                <a:cs typeface="+mn-cs"/>
              </a:rPr>
              <a:t> derivative of the vorticity,</a:t>
            </a:r>
            <a:r>
              <a:rPr kumimoji="0" lang="en-US" sz="2400" b="0" i="0" u="none" strike="noStrike" kern="1200" cap="none" spc="0" normalizeH="0" noProof="0" dirty="0">
                <a:ln>
                  <a:noFill/>
                </a:ln>
                <a:solidFill>
                  <a:srgbClr val="000000"/>
                </a:solidFill>
                <a:effectLst/>
                <a:uLnTx/>
                <a:uFillTx/>
                <a:latin typeface="Arial"/>
                <a:ea typeface="+mn-ea"/>
                <a:cs typeface="+mn-cs"/>
              </a:rPr>
              <a:t> set to zero</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aphicFrame>
        <p:nvGraphicFramePr>
          <p:cNvPr id="1179659" name="Object 11"/>
          <p:cNvGraphicFramePr>
            <a:graphicFrameLocks noChangeAspect="1"/>
          </p:cNvGraphicFramePr>
          <p:nvPr>
            <p:extLst>
              <p:ext uri="{D42A27DB-BD31-4B8C-83A1-F6EECF244321}">
                <p14:modId xmlns:p14="http://schemas.microsoft.com/office/powerpoint/2010/main" val="706025140"/>
              </p:ext>
            </p:extLst>
          </p:nvPr>
        </p:nvGraphicFramePr>
        <p:xfrm>
          <a:off x="318752" y="5002369"/>
          <a:ext cx="8153400" cy="1079500"/>
        </p:xfrm>
        <a:graphic>
          <a:graphicData uri="http://schemas.openxmlformats.org/presentationml/2006/ole">
            <mc:AlternateContent xmlns:mc="http://schemas.openxmlformats.org/markup-compatibility/2006">
              <mc:Choice xmlns:v="urn:schemas-microsoft-com:vml" Requires="v">
                <p:oleObj spid="_x0000_s7456" name="Equation" r:id="rId8" imgW="3670300" imgH="482600" progId="Equation.3">
                  <p:embed/>
                </p:oleObj>
              </mc:Choice>
              <mc:Fallback>
                <p:oleObj name="Equation" r:id="rId8" imgW="3670300" imgH="482600" progId="Equation.3">
                  <p:embed/>
                  <p:pic>
                    <p:nvPicPr>
                      <p:cNvPr id="1179659"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752" y="5002369"/>
                        <a:ext cx="815340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2051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79656"/>
                                        </p:tgtEl>
                                        <p:attrNameLst>
                                          <p:attrName>style.visibility</p:attrName>
                                        </p:attrNameLst>
                                      </p:cBhvr>
                                      <p:to>
                                        <p:strVal val="visible"/>
                                      </p:to>
                                    </p:set>
                                    <p:animEffect transition="in" filter="dissolve">
                                      <p:cBhvr>
                                        <p:cTn id="7" dur="500"/>
                                        <p:tgtEl>
                                          <p:spTgt spid="11796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9657"/>
                                        </p:tgtEl>
                                        <p:attrNameLst>
                                          <p:attrName>style.visibility</p:attrName>
                                        </p:attrNameLst>
                                      </p:cBhvr>
                                      <p:to>
                                        <p:strVal val="visible"/>
                                      </p:to>
                                    </p:set>
                                    <p:animEffect transition="in" filter="dissolve">
                                      <p:cBhvr>
                                        <p:cTn id="12" dur="500"/>
                                        <p:tgtEl>
                                          <p:spTgt spid="117965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79659"/>
                                        </p:tgtEl>
                                        <p:attrNameLst>
                                          <p:attrName>style.visibility</p:attrName>
                                        </p:attrNameLst>
                                      </p:cBhvr>
                                      <p:to>
                                        <p:strVal val="visible"/>
                                      </p:to>
                                    </p:set>
                                    <p:animEffect transition="in" filter="dissolve">
                                      <p:cBhvr>
                                        <p:cTn id="17" dur="500"/>
                                        <p:tgtEl>
                                          <p:spTgt spid="1179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ChangeArrowheads="1"/>
          </p:cNvSpPr>
          <p:nvPr/>
        </p:nvSpPr>
        <p:spPr bwMode="auto">
          <a:xfrm>
            <a:off x="-76200" y="-7620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699" name="Text Box 3"/>
          <p:cNvSpPr txBox="1">
            <a:spLocks noChangeArrowheads="1"/>
          </p:cNvSpPr>
          <p:nvPr/>
        </p:nvSpPr>
        <p:spPr bwMode="auto">
          <a:xfrm>
            <a:off x="796344" y="727657"/>
            <a:ext cx="8763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Note that</a:t>
            </a:r>
          </a:p>
        </p:txBody>
      </p:sp>
      <p:sp>
        <p:nvSpPr>
          <p:cNvPr id="1181700" name="Rectangle 4"/>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1" name="Rectangle 5"/>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2" name="Rectangle 6"/>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3" name="Text Box 7"/>
          <p:cNvSpPr txBox="1">
            <a:spLocks noChangeArrowheads="1"/>
          </p:cNvSpPr>
          <p:nvPr/>
        </p:nvSpPr>
        <p:spPr bwMode="auto">
          <a:xfrm>
            <a:off x="228600" y="3200400"/>
            <a:ext cx="73914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Cancel common terms, and we have</a:t>
            </a:r>
          </a:p>
        </p:txBody>
      </p:sp>
      <p:sp>
        <p:nvSpPr>
          <p:cNvPr id="1181704" name="Rectangle 8"/>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05" name="Rectangle 9"/>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6" name="Object 10"/>
          <p:cNvGraphicFramePr>
            <a:graphicFrameLocks noChangeAspect="1"/>
          </p:cNvGraphicFramePr>
          <p:nvPr>
            <p:extLst>
              <p:ext uri="{D42A27DB-BD31-4B8C-83A1-F6EECF244321}">
                <p14:modId xmlns:p14="http://schemas.microsoft.com/office/powerpoint/2010/main" val="1834567518"/>
              </p:ext>
            </p:extLst>
          </p:nvPr>
        </p:nvGraphicFramePr>
        <p:xfrm>
          <a:off x="2472744" y="575257"/>
          <a:ext cx="1828800" cy="828675"/>
        </p:xfrm>
        <a:graphic>
          <a:graphicData uri="http://schemas.openxmlformats.org/presentationml/2006/ole">
            <mc:AlternateContent xmlns:mc="http://schemas.openxmlformats.org/markup-compatibility/2006">
              <mc:Choice xmlns:v="urn:schemas-microsoft-com:vml" Requires="v">
                <p:oleObj spid="_x0000_s8573" name="Equation" r:id="rId4" imgW="927100" imgH="419100" progId="Equation.3">
                  <p:embed/>
                </p:oleObj>
              </mc:Choice>
              <mc:Fallback>
                <p:oleObj name="Equation" r:id="rId4" imgW="927100" imgH="419100" progId="Equation.3">
                  <p:embed/>
                  <p:pic>
                    <p:nvPicPr>
                      <p:cNvPr id="118170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744" y="575257"/>
                        <a:ext cx="1828800"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7" name="Rectangle 11"/>
          <p:cNvSpPr>
            <a:spLocks noChangeArrowheads="1"/>
          </p:cNvSpPr>
          <p:nvPr/>
        </p:nvSpPr>
        <p:spPr bwMode="auto">
          <a:xfrm>
            <a:off x="0" y="3186113"/>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08" name="Object 12"/>
          <p:cNvGraphicFramePr>
            <a:graphicFrameLocks noChangeAspect="1"/>
          </p:cNvGraphicFramePr>
          <p:nvPr/>
        </p:nvGraphicFramePr>
        <p:xfrm>
          <a:off x="152400" y="2133600"/>
          <a:ext cx="8686800" cy="941388"/>
        </p:xfrm>
        <a:graphic>
          <a:graphicData uri="http://schemas.openxmlformats.org/presentationml/2006/ole">
            <mc:AlternateContent xmlns:mc="http://schemas.openxmlformats.org/markup-compatibility/2006">
              <mc:Choice xmlns:v="urn:schemas-microsoft-com:vml" Requires="v">
                <p:oleObj spid="_x0000_s8574" name="Equation" r:id="rId6" imgW="4483100" imgH="482600" progId="Equation.3">
                  <p:embed/>
                </p:oleObj>
              </mc:Choice>
              <mc:Fallback>
                <p:oleObj name="Equation" r:id="rId6" imgW="4483100" imgH="482600" progId="Equation.3">
                  <p:embed/>
                  <p:pic>
                    <p:nvPicPr>
                      <p:cNvPr id="1181708"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2133600"/>
                        <a:ext cx="8686800" cy="94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09" name="Rectangle 13"/>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0" name="Object 14"/>
          <p:cNvGraphicFramePr>
            <a:graphicFrameLocks noChangeAspect="1"/>
          </p:cNvGraphicFramePr>
          <p:nvPr/>
        </p:nvGraphicFramePr>
        <p:xfrm>
          <a:off x="457200" y="3810000"/>
          <a:ext cx="2895600" cy="1027113"/>
        </p:xfrm>
        <a:graphic>
          <a:graphicData uri="http://schemas.openxmlformats.org/presentationml/2006/ole">
            <mc:AlternateContent xmlns:mc="http://schemas.openxmlformats.org/markup-compatibility/2006">
              <mc:Choice xmlns:v="urn:schemas-microsoft-com:vml" Requires="v">
                <p:oleObj spid="_x0000_s8575" name="Equation" r:id="rId8" imgW="1180588" imgH="418918" progId="Equation.3">
                  <p:embed/>
                </p:oleObj>
              </mc:Choice>
              <mc:Fallback>
                <p:oleObj name="Equation" r:id="rId8" imgW="1180588" imgH="418918" progId="Equation.3">
                  <p:embed/>
                  <p:pic>
                    <p:nvPicPr>
                      <p:cNvPr id="118171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3810000"/>
                        <a:ext cx="2895600"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1" name="Rectangle 15"/>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181712" name="Object 16"/>
          <p:cNvGraphicFramePr>
            <a:graphicFrameLocks noChangeAspect="1"/>
          </p:cNvGraphicFramePr>
          <p:nvPr/>
        </p:nvGraphicFramePr>
        <p:xfrm>
          <a:off x="5105400" y="5105400"/>
          <a:ext cx="2362200" cy="1168400"/>
        </p:xfrm>
        <a:graphic>
          <a:graphicData uri="http://schemas.openxmlformats.org/presentationml/2006/ole">
            <mc:AlternateContent xmlns:mc="http://schemas.openxmlformats.org/markup-compatibility/2006">
              <mc:Choice xmlns:v="urn:schemas-microsoft-com:vml" Requires="v">
                <p:oleObj spid="_x0000_s8576" name="Equation" r:id="rId10" imgW="850531" imgH="418918" progId="Equation.3">
                  <p:embed/>
                </p:oleObj>
              </mc:Choice>
              <mc:Fallback>
                <p:oleObj name="Equation" r:id="rId10" imgW="850531" imgH="418918" progId="Equation.3">
                  <p:embed/>
                  <p:pic>
                    <p:nvPicPr>
                      <p:cNvPr id="1181712"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5105400"/>
                        <a:ext cx="236220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1713" name="Text Box 17"/>
          <p:cNvSpPr txBox="1">
            <a:spLocks noChangeArrowheads="1"/>
          </p:cNvSpPr>
          <p:nvPr/>
        </p:nvSpPr>
        <p:spPr bwMode="auto">
          <a:xfrm>
            <a:off x="228600" y="5410200"/>
            <a:ext cx="41148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Rearrange to solve for c…</a:t>
            </a:r>
          </a:p>
        </p:txBody>
      </p:sp>
      <p:sp>
        <p:nvSpPr>
          <p:cNvPr id="1181714" name="Rectangle 18"/>
          <p:cNvSpPr>
            <a:spLocks noChangeArrowheads="1"/>
          </p:cNvSpPr>
          <p:nvPr/>
        </p:nvSpPr>
        <p:spPr bwMode="auto">
          <a:xfrm>
            <a:off x="4876800" y="4953000"/>
            <a:ext cx="2971800" cy="1524000"/>
          </a:xfrm>
          <a:prstGeom prst="rect">
            <a:avLst/>
          </a:prstGeom>
          <a:noFill/>
          <a:ln w="12700">
            <a:solidFill>
              <a:schemeClr val="bg2"/>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5" name="Line 19"/>
          <p:cNvSpPr>
            <a:spLocks noChangeShapeType="1"/>
          </p:cNvSpPr>
          <p:nvPr/>
        </p:nvSpPr>
        <p:spPr bwMode="auto">
          <a:xfrm flipV="1">
            <a:off x="1828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181716" name="Line 20"/>
          <p:cNvSpPr>
            <a:spLocks noChangeShapeType="1"/>
          </p:cNvSpPr>
          <p:nvPr/>
        </p:nvSpPr>
        <p:spPr bwMode="auto">
          <a:xfrm flipV="1">
            <a:off x="5257800" y="2286000"/>
            <a:ext cx="1981200" cy="609600"/>
          </a:xfrm>
          <a:prstGeom prst="line">
            <a:avLst/>
          </a:prstGeom>
          <a:noFill/>
          <a:ln w="76200">
            <a:solidFill>
              <a:srgbClr val="FF0000"/>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6201451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81708"/>
                                        </p:tgtEl>
                                        <p:attrNameLst>
                                          <p:attrName>style.visibility</p:attrName>
                                        </p:attrNameLst>
                                      </p:cBhvr>
                                      <p:to>
                                        <p:strVal val="visible"/>
                                      </p:to>
                                    </p:set>
                                    <p:animEffect transition="in" filter="dissolve">
                                      <p:cBhvr>
                                        <p:cTn id="7" dur="500"/>
                                        <p:tgtEl>
                                          <p:spTgt spid="11817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1715"/>
                                        </p:tgtEl>
                                        <p:attrNameLst>
                                          <p:attrName>style.visibility</p:attrName>
                                        </p:attrNameLst>
                                      </p:cBhvr>
                                      <p:to>
                                        <p:strVal val="visible"/>
                                      </p:to>
                                    </p:set>
                                    <p:animEffect transition="in" filter="dissolve">
                                      <p:cBhvr>
                                        <p:cTn id="12" dur="500"/>
                                        <p:tgtEl>
                                          <p:spTgt spid="11817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81716"/>
                                        </p:tgtEl>
                                        <p:attrNameLst>
                                          <p:attrName>style.visibility</p:attrName>
                                        </p:attrNameLst>
                                      </p:cBhvr>
                                      <p:to>
                                        <p:strVal val="visible"/>
                                      </p:to>
                                    </p:set>
                                    <p:animEffect transition="in" filter="dissolve">
                                      <p:cBhvr>
                                        <p:cTn id="17" dur="500"/>
                                        <p:tgtEl>
                                          <p:spTgt spid="11817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81703"/>
                                        </p:tgtEl>
                                        <p:attrNameLst>
                                          <p:attrName>style.visibility</p:attrName>
                                        </p:attrNameLst>
                                      </p:cBhvr>
                                      <p:to>
                                        <p:strVal val="visible"/>
                                      </p:to>
                                    </p:set>
                                    <p:animEffect transition="in" filter="dissolve">
                                      <p:cBhvr>
                                        <p:cTn id="22" dur="500"/>
                                        <p:tgtEl>
                                          <p:spTgt spid="118170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81710"/>
                                        </p:tgtEl>
                                        <p:attrNameLst>
                                          <p:attrName>style.visibility</p:attrName>
                                        </p:attrNameLst>
                                      </p:cBhvr>
                                      <p:to>
                                        <p:strVal val="visible"/>
                                      </p:to>
                                    </p:set>
                                    <p:animEffect transition="in" filter="dissolve">
                                      <p:cBhvr>
                                        <p:cTn id="27" dur="500"/>
                                        <p:tgtEl>
                                          <p:spTgt spid="11817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81713"/>
                                        </p:tgtEl>
                                        <p:attrNameLst>
                                          <p:attrName>style.visibility</p:attrName>
                                        </p:attrNameLst>
                                      </p:cBhvr>
                                      <p:to>
                                        <p:strVal val="visible"/>
                                      </p:to>
                                    </p:set>
                                    <p:animEffect transition="in" filter="dissolve">
                                      <p:cBhvr>
                                        <p:cTn id="32" dur="500"/>
                                        <p:tgtEl>
                                          <p:spTgt spid="11817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81714"/>
                                        </p:tgtEl>
                                        <p:attrNameLst>
                                          <p:attrName>style.visibility</p:attrName>
                                        </p:attrNameLst>
                                      </p:cBhvr>
                                      <p:to>
                                        <p:strVal val="visible"/>
                                      </p:to>
                                    </p:set>
                                    <p:animEffect transition="in" filter="dissolve">
                                      <p:cBhvr>
                                        <p:cTn id="37" dur="500"/>
                                        <p:tgtEl>
                                          <p:spTgt spid="1181714"/>
                                        </p:tgtEl>
                                      </p:cBhvr>
                                    </p:animEffect>
                                  </p:childTnLst>
                                </p:cTn>
                              </p:par>
                              <p:par>
                                <p:cTn id="38" presetID="9" presetClass="entr" presetSubtype="0" fill="hold" nodeType="withEffect">
                                  <p:stCondLst>
                                    <p:cond delay="0"/>
                                  </p:stCondLst>
                                  <p:childTnLst>
                                    <p:set>
                                      <p:cBhvr>
                                        <p:cTn id="39" dur="1" fill="hold">
                                          <p:stCondLst>
                                            <p:cond delay="0"/>
                                          </p:stCondLst>
                                        </p:cTn>
                                        <p:tgtEl>
                                          <p:spTgt spid="1181712"/>
                                        </p:tgtEl>
                                        <p:attrNameLst>
                                          <p:attrName>style.visibility</p:attrName>
                                        </p:attrNameLst>
                                      </p:cBhvr>
                                      <p:to>
                                        <p:strVal val="visible"/>
                                      </p:to>
                                    </p:set>
                                    <p:animEffect transition="in" filter="dissolve">
                                      <p:cBhvr>
                                        <p:cTn id="40" dur="500"/>
                                        <p:tgtEl>
                                          <p:spTgt spid="1181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1703" grpId="0"/>
      <p:bldP spid="1181713" grpId="0"/>
      <p:bldP spid="1181714" grpId="0" animBg="1"/>
      <p:bldP spid="1181715" grpId="0" animBg="1"/>
      <p:bldP spid="11817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Rectangle 2"/>
          <p:cNvSpPr>
            <a:spLocks noChangeArrowheads="1"/>
          </p:cNvSpPr>
          <p:nvPr/>
        </p:nvSpPr>
        <p:spPr bwMode="auto">
          <a:xfrm>
            <a:off x="8382000" y="6400800"/>
            <a:ext cx="381000" cy="304800"/>
          </a:xfrm>
          <a:prstGeom prst="rect">
            <a:avLst/>
          </a:prstGeom>
          <a:noFill/>
          <a:ln w="12700">
            <a:noFill/>
            <a:miter lim="800000"/>
            <a:headEnd/>
            <a:tailEnd/>
          </a:ln>
          <a:effectLst/>
        </p:spPr>
        <p:txBody>
          <a:bodyPr lIns="90488" tIns="44450" rIns="90488" bIns="44450"/>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1</a:t>
            </a:r>
          </a:p>
        </p:txBody>
      </p:sp>
      <p:sp>
        <p:nvSpPr>
          <p:cNvPr id="1224707" name="Text Box 3"/>
          <p:cNvSpPr txBox="1">
            <a:spLocks noChangeArrowheads="1"/>
          </p:cNvSpPr>
          <p:nvPr/>
        </p:nvSpPr>
        <p:spPr bwMode="auto">
          <a:xfrm>
            <a:off x="304800" y="2286000"/>
            <a:ext cx="8839200" cy="3831818"/>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 </a:t>
            </a:r>
            <a:r>
              <a:rPr kumimoji="0" lang="en-US" sz="2400" b="0" i="1" u="none" strike="noStrike" kern="1200" cap="none" spc="0" normalizeH="0" baseline="0" noProof="0" dirty="0">
                <a:ln>
                  <a:noFill/>
                </a:ln>
                <a:solidFill>
                  <a:srgbClr val="000000"/>
                </a:solidFill>
                <a:effectLst/>
                <a:uLnTx/>
                <a:uFillTx/>
                <a:latin typeface="Arial"/>
                <a:ea typeface="+mn-ea"/>
                <a:cs typeface="+mn-cs"/>
              </a:rPr>
              <a:t>phase speed</a:t>
            </a:r>
            <a:r>
              <a:rPr kumimoji="0" lang="en-US" sz="2400" b="0" i="0" u="none" strike="noStrike" kern="1200" cap="none" spc="0" normalizeH="0" baseline="0" noProof="0" dirty="0">
                <a:ln>
                  <a:noFill/>
                </a:ln>
                <a:solidFill>
                  <a:srgbClr val="000000"/>
                </a:solidFill>
                <a:effectLst/>
                <a:uLnTx/>
                <a:uFillTx/>
                <a:latin typeface="Arial"/>
                <a:ea typeface="+mn-ea"/>
                <a:cs typeface="+mn-cs"/>
              </a:rPr>
              <a:t> of wave (</a:t>
            </a:r>
            <a:r>
              <a:rPr kumimoji="0" lang="en-US" sz="2400" b="0" i="1" u="none" strike="noStrike" kern="1200" cap="none" spc="0" normalizeH="0" baseline="0" noProof="0" dirty="0">
                <a:ln>
                  <a:noFill/>
                </a:ln>
                <a:solidFill>
                  <a:srgbClr val="000000"/>
                </a:solidFill>
                <a:effectLst/>
                <a:uLnTx/>
                <a:uFillTx/>
                <a:latin typeface="Arial"/>
                <a:ea typeface="+mn-ea"/>
                <a:cs typeface="+mn-cs"/>
              </a:rPr>
              <a:t>speed of movement of troughs, ridges</a:t>
            </a:r>
            <a:r>
              <a:rPr kumimoji="0" lang="en-US" sz="24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0" fontAlgn="base" latinLnBrk="0" hangingPunct="0">
              <a:lnSpc>
                <a:spcPct val="100000"/>
              </a:lnSpc>
              <a:spcBef>
                <a:spcPct val="50000"/>
              </a:spcBef>
              <a:spcAft>
                <a:spcPct val="0"/>
              </a:spcAft>
              <a:buClrTx/>
              <a:buSzTx/>
              <a:buFontTx/>
              <a:buNone/>
              <a:tabLst/>
              <a:defRPr/>
            </a:pPr>
            <a:endParaRPr lang="en-US" sz="2400" dirty="0">
              <a:solidFill>
                <a:srgbClr val="000000"/>
              </a:solidFill>
              <a:latin typeface="Arial"/>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Competing effects (positive U, MINUS a positive term):</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a:ea typeface="+mn-ea"/>
                <a:cs typeface="+mn-cs"/>
              </a:rPr>
              <a:t>- Advection of relative vorticity (by U) moves phase eastward</a:t>
            </a:r>
          </a:p>
          <a:p>
            <a:pPr marL="342900" marR="0" lvl="0" indent="-342900" algn="l" defTabSz="914400" rtl="0" eaLnBrk="0" fontAlgn="base" latinLnBrk="0" hangingPunct="0">
              <a:lnSpc>
                <a:spcPct val="100000"/>
              </a:lnSpc>
              <a:spcBef>
                <a:spcPct val="50000"/>
              </a:spcBef>
              <a:spcAft>
                <a:spcPct val="0"/>
              </a:spcAft>
              <a:buClrTx/>
              <a:buSzTx/>
              <a:buFontTx/>
              <a:buChar char="-"/>
              <a:tabLst/>
              <a:defRPr/>
            </a:pPr>
            <a:r>
              <a:rPr kumimoji="0" lang="en-US" sz="2400" b="0" i="0" u="none" strike="noStrike" kern="1200" cap="none" spc="0" normalizeH="0" baseline="0" noProof="0" dirty="0">
                <a:ln>
                  <a:noFill/>
                </a:ln>
                <a:solidFill>
                  <a:srgbClr val="FF0000"/>
                </a:solidFill>
                <a:effectLst/>
                <a:uLnTx/>
                <a:uFillTx/>
                <a:latin typeface="Arial"/>
                <a:ea typeface="+mn-ea"/>
                <a:cs typeface="+mn-cs"/>
              </a:rPr>
              <a:t>Advection of planetary vorticity </a:t>
            </a:r>
            <a:r>
              <a:rPr kumimoji="0" lang="en-US" sz="2400" b="0" i="0" u="none" strike="noStrike" kern="1200" cap="none" spc="0" normalizeH="0" baseline="0" noProof="0" dirty="0" err="1">
                <a:ln>
                  <a:noFill/>
                </a:ln>
                <a:solidFill>
                  <a:srgbClr val="FF0000"/>
                </a:solidFill>
                <a:effectLst/>
                <a:uLnTx/>
                <a:uFillTx/>
                <a:latin typeface="Arial"/>
                <a:ea typeface="+mn-ea"/>
                <a:cs typeface="+mn-cs"/>
              </a:rPr>
              <a:t>v</a:t>
            </a:r>
            <a:r>
              <a:rPr kumimoji="0" lang="en-US" sz="2400" b="0" i="0" u="none" strike="noStrike" kern="1200" cap="none" spc="0" normalizeH="0" baseline="0" noProof="0" dirty="0" err="1">
                <a:ln>
                  <a:noFill/>
                </a:ln>
                <a:solidFill>
                  <a:srgbClr val="FF0000"/>
                </a:solidFill>
                <a:effectLst/>
                <a:uLnTx/>
                <a:uFillTx/>
                <a:latin typeface="Symbol" pitchFamily="2" charset="2"/>
              </a:rPr>
              <a:t>b</a:t>
            </a:r>
            <a:r>
              <a:rPr kumimoji="0" lang="en-US" sz="2400" b="0" i="0" u="none" strike="noStrike" kern="1200" cap="none" spc="0" normalizeH="0" baseline="0" noProof="0" dirty="0">
                <a:ln>
                  <a:noFill/>
                </a:ln>
                <a:solidFill>
                  <a:srgbClr val="FF0000"/>
                </a:solidFill>
                <a:effectLst/>
                <a:uLnTx/>
                <a:uFillTx/>
                <a:latin typeface="Arial"/>
                <a:ea typeface="+mn-ea"/>
                <a:cs typeface="+mn-cs"/>
              </a:rPr>
              <a:t> moves phase westward</a:t>
            </a:r>
          </a:p>
          <a:p>
            <a:pPr marL="800100" lvl="1" indent="-342900" defTabSz="914400" eaLnBrk="0" fontAlgn="base" hangingPunct="0">
              <a:spcBef>
                <a:spcPct val="50000"/>
              </a:spcBef>
              <a:spcAft>
                <a:spcPct val="0"/>
              </a:spcAft>
              <a:buFontTx/>
              <a:buChar char="-"/>
              <a:defRPr/>
            </a:pPr>
            <a:r>
              <a:rPr lang="en-US" sz="2400" dirty="0">
                <a:solidFill>
                  <a:srgbClr val="FF0000"/>
                </a:solidFill>
                <a:latin typeface="Arial"/>
              </a:rPr>
              <a:t>notice that the subtracted term depends on L</a:t>
            </a:r>
            <a:r>
              <a:rPr lang="en-US" sz="2400" baseline="30000" dirty="0">
                <a:solidFill>
                  <a:srgbClr val="FF0000"/>
                </a:solidFill>
                <a:latin typeface="Arial"/>
              </a:rPr>
              <a:t>2</a:t>
            </a:r>
            <a:r>
              <a:rPr lang="en-US" sz="2400" dirty="0">
                <a:solidFill>
                  <a:srgbClr val="FF0000"/>
                </a:solidFill>
                <a:latin typeface="Arial"/>
              </a:rPr>
              <a:t>: </a:t>
            </a:r>
            <a:r>
              <a:rPr lang="en-US" sz="2400" i="1" dirty="0">
                <a:solidFill>
                  <a:srgbClr val="FF0000"/>
                </a:solidFill>
                <a:latin typeface="Arial"/>
              </a:rPr>
              <a:t>extremely</a:t>
            </a:r>
            <a:r>
              <a:rPr lang="en-US" sz="2400" dirty="0">
                <a:solidFill>
                  <a:srgbClr val="FF0000"/>
                </a:solidFill>
                <a:latin typeface="Arial"/>
              </a:rPr>
              <a:t> sensitivity to wavelength L</a:t>
            </a:r>
            <a:endParaRPr kumimoji="0" lang="en-US" sz="24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000" b="0" i="0" u="none" strike="noStrike" kern="1200" cap="none" spc="0" normalizeH="0" baseline="0" noProof="0" dirty="0">
              <a:ln>
                <a:noFill/>
              </a:ln>
              <a:solidFill>
                <a:srgbClr val="FF0000"/>
              </a:solidFill>
              <a:effectLst/>
              <a:uLnTx/>
              <a:uFillTx/>
              <a:latin typeface="Arial"/>
              <a:ea typeface="+mn-ea"/>
              <a:cs typeface="+mn-cs"/>
            </a:endParaRPr>
          </a:p>
        </p:txBody>
      </p:sp>
      <p:sp>
        <p:nvSpPr>
          <p:cNvPr id="1224708" name="Rectangle 4"/>
          <p:cNvSpPr>
            <a:spLocks noChangeArrowheads="1"/>
          </p:cNvSpPr>
          <p:nvPr/>
        </p:nvSpPr>
        <p:spPr bwMode="auto">
          <a:xfrm>
            <a:off x="609600" y="0"/>
            <a:ext cx="7772400" cy="533400"/>
          </a:xfrm>
          <a:prstGeom prst="rect">
            <a:avLst/>
          </a:prstGeom>
          <a:noFill/>
          <a:ln w="12700">
            <a:noFill/>
            <a:miter lim="800000"/>
            <a:headEnd/>
            <a:tailEnd/>
          </a:ln>
          <a:effec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pitchFamily="34" charset="0"/>
                <a:ea typeface="+mn-ea"/>
                <a:cs typeface="+mn-cs"/>
              </a:rPr>
              <a:t>Rossby Waves</a:t>
            </a:r>
          </a:p>
        </p:txBody>
      </p:sp>
      <p:graphicFrame>
        <p:nvGraphicFramePr>
          <p:cNvPr id="1224709" name="Object 5"/>
          <p:cNvGraphicFramePr>
            <a:graphicFrameLocks noChangeAspect="1"/>
          </p:cNvGraphicFramePr>
          <p:nvPr/>
        </p:nvGraphicFramePr>
        <p:xfrm>
          <a:off x="685800" y="914400"/>
          <a:ext cx="2362200" cy="1168400"/>
        </p:xfrm>
        <a:graphic>
          <a:graphicData uri="http://schemas.openxmlformats.org/presentationml/2006/ole">
            <mc:AlternateContent xmlns:mc="http://schemas.openxmlformats.org/markup-compatibility/2006">
              <mc:Choice xmlns:v="urn:schemas-microsoft-com:vml" Requires="v">
                <p:oleObj spid="_x0000_s9312" name="Equation" r:id="rId4" imgW="850531" imgH="418918" progId="Equation.3">
                  <p:embed/>
                </p:oleObj>
              </mc:Choice>
              <mc:Fallback>
                <p:oleObj name="Equation" r:id="rId4" imgW="850531" imgH="418918" progId="Equation.3">
                  <p:embed/>
                  <p:pic>
                    <p:nvPicPr>
                      <p:cNvPr id="122470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914400"/>
                        <a:ext cx="236220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401775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Text Box 2"/>
          <p:cNvSpPr txBox="1">
            <a:spLocks noChangeArrowheads="1"/>
          </p:cNvSpPr>
          <p:nvPr/>
        </p:nvSpPr>
        <p:spPr bwMode="auto">
          <a:xfrm>
            <a:off x="152400" y="228600"/>
            <a:ext cx="8763000" cy="2000548"/>
          </a:xfrm>
          <a:prstGeom prst="rect">
            <a:avLst/>
          </a:prstGeom>
          <a:noFill/>
          <a:ln w="1270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Rossby Wave: Mechanism of phase motion (animation)</a:t>
            </a:r>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Physically, how can we understand tendency for Rossby wave phase (troughs and ridges) to propagate </a:t>
            </a:r>
            <a:r>
              <a:rPr kumimoji="0" lang="en-US" sz="2000" b="1" i="1" u="none" strike="noStrike" kern="1200" cap="none" spc="0" normalizeH="0" baseline="0" noProof="0" dirty="0">
                <a:ln>
                  <a:noFill/>
                </a:ln>
                <a:solidFill>
                  <a:srgbClr val="FF0000"/>
                </a:solidFill>
                <a:effectLst/>
                <a:uLnTx/>
                <a:uFillTx/>
                <a:latin typeface="Arial"/>
                <a:ea typeface="+mn-ea"/>
                <a:cs typeface="+mn-cs"/>
              </a:rPr>
              <a:t>westward</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1" u="none" strike="noStrike" kern="1200" cap="none" spc="0" normalizeH="0" baseline="0" noProof="0" dirty="0">
                <a:ln>
                  <a:noFill/>
                </a:ln>
                <a:solidFill>
                  <a:srgbClr val="000000"/>
                </a:solidFill>
                <a:effectLst/>
                <a:uLnTx/>
                <a:uFillTx/>
                <a:latin typeface="Arial"/>
                <a:ea typeface="+mn-ea"/>
                <a:cs typeface="+mn-cs"/>
              </a:rPr>
              <a:t>relative to the flow</a:t>
            </a:r>
            <a:r>
              <a:rPr kumimoji="0" lang="en-US" sz="20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This is related to the “</a:t>
            </a:r>
            <a:r>
              <a:rPr kumimoji="0" lang="en-US" sz="2000" b="0" i="0" u="none" strike="noStrike" kern="1200" cap="none" spc="0" normalizeH="0" baseline="0" noProof="0" dirty="0">
                <a:ln>
                  <a:noFill/>
                </a:ln>
                <a:solidFill>
                  <a:srgbClr val="FF0000"/>
                </a:solidFill>
                <a:effectLst/>
                <a:uLnTx/>
                <a:uFillTx/>
                <a:latin typeface="Arial"/>
                <a:ea typeface="+mn-ea"/>
                <a:cs typeface="+mn-cs"/>
              </a:rPr>
              <a:t>beta-effect</a:t>
            </a:r>
            <a:r>
              <a:rPr kumimoji="0" lang="en-US" sz="2000" b="0" i="0" u="none" strike="noStrike" kern="1200" cap="none" spc="0" normalizeH="0" baseline="0" noProof="0" dirty="0">
                <a:ln>
                  <a:noFill/>
                </a:ln>
                <a:solidFill>
                  <a:srgbClr val="000000"/>
                </a:solidFill>
                <a:effectLst/>
                <a:uLnTx/>
                <a:uFillTx/>
                <a:latin typeface="Arial"/>
                <a:ea typeface="+mn-ea"/>
                <a:cs typeface="+mn-cs"/>
              </a:rPr>
              <a:t>”, or the </a:t>
            </a:r>
            <a:r>
              <a:rPr kumimoji="0" lang="en-US" sz="2000" b="0" i="1" u="none" strike="noStrike" kern="1200" cap="none" spc="0" normalizeH="0" baseline="0" noProof="0" dirty="0">
                <a:ln>
                  <a:noFill/>
                </a:ln>
                <a:solidFill>
                  <a:srgbClr val="000000"/>
                </a:solidFill>
                <a:effectLst/>
                <a:uLnTx/>
                <a:uFillTx/>
                <a:latin typeface="Arial"/>
                <a:ea typeface="+mn-ea"/>
                <a:cs typeface="+mn-cs"/>
              </a:rPr>
              <a:t>advection of planetary vorticity</a:t>
            </a:r>
            <a:r>
              <a:rPr kumimoji="0" lang="en-US" sz="2000" b="0" i="0" u="none" strike="noStrike" kern="1200" cap="none" spc="0" normalizeH="0" baseline="0" noProof="0" dirty="0">
                <a:ln>
                  <a:noFill/>
                </a:ln>
                <a:solidFill>
                  <a:srgbClr val="000000"/>
                </a:solidFill>
                <a:effectLst/>
                <a:uLnTx/>
                <a:uFillTx/>
                <a:latin typeface="Arial"/>
                <a:ea typeface="+mn-ea"/>
                <a:cs typeface="+mn-cs"/>
              </a:rPr>
              <a:t> (beta </a:t>
            </a:r>
            <a:r>
              <a:rPr kumimoji="0" lang="en-US" sz="2000" b="0" i="0" u="none" strike="noStrike" kern="1200" cap="none" spc="0" normalizeH="0" baseline="0" noProof="0" dirty="0">
                <a:ln>
                  <a:noFill/>
                </a:ln>
                <a:solidFill>
                  <a:srgbClr val="000000"/>
                </a:solidFill>
                <a:effectLst/>
                <a:uLnTx/>
                <a:uFillTx/>
                <a:latin typeface="Symbol" pitchFamily="2" charset="2"/>
              </a:rPr>
              <a:t>b</a:t>
            </a:r>
            <a:r>
              <a:rPr kumimoji="0" lang="en-US" sz="2000" b="0" i="0" u="none" strike="noStrike" kern="1200" cap="none" spc="0" normalizeH="0" baseline="0" noProof="0" dirty="0">
                <a:ln>
                  <a:noFill/>
                </a:ln>
                <a:solidFill>
                  <a:srgbClr val="000000"/>
                </a:solidFill>
                <a:effectLst/>
                <a:uLnTx/>
                <a:uFillTx/>
                <a:latin typeface="Arial"/>
                <a:ea typeface="+mn-ea"/>
                <a:cs typeface="+mn-cs"/>
              </a:rPr>
              <a:t> = df/</a:t>
            </a:r>
            <a:r>
              <a:rPr kumimoji="0" lang="en-US" sz="2000" b="0" i="0" u="none" strike="noStrike" kern="1200" cap="none" spc="0" normalizeH="0" baseline="0" noProof="0" dirty="0" err="1">
                <a:ln>
                  <a:noFill/>
                </a:ln>
                <a:solidFill>
                  <a:srgbClr val="000000"/>
                </a:solidFill>
                <a:effectLst/>
                <a:uLnTx/>
                <a:uFillTx/>
                <a:latin typeface="Arial"/>
                <a:ea typeface="+mn-ea"/>
                <a:cs typeface="+mn-cs"/>
              </a:rPr>
              <a:t>dy</a:t>
            </a:r>
            <a:r>
              <a:rPr kumimoji="0" lang="en-US" sz="2000" b="0" i="0" u="none" strike="noStrike" kern="1200" cap="none" spc="0" normalizeH="0" baseline="0" noProof="0" dirty="0">
                <a:ln>
                  <a:noFill/>
                </a:ln>
                <a:solidFill>
                  <a:srgbClr val="000000"/>
                </a:solidFill>
                <a:effectLst/>
                <a:uLnTx/>
                <a:uFillTx/>
                <a:latin typeface="Arial"/>
                <a:ea typeface="+mn-ea"/>
                <a:cs typeface="+mn-cs"/>
              </a:rPr>
              <a:t> &gt;0 reflects the fact that f increases with latitude)</a:t>
            </a:r>
          </a:p>
        </p:txBody>
      </p:sp>
      <p:grpSp>
        <p:nvGrpSpPr>
          <p:cNvPr id="2" name="Group 3"/>
          <p:cNvGrpSpPr>
            <a:grpSpLocks/>
          </p:cNvGrpSpPr>
          <p:nvPr/>
        </p:nvGrpSpPr>
        <p:grpSpPr bwMode="auto">
          <a:xfrm>
            <a:off x="304800" y="3983038"/>
            <a:ext cx="7924800" cy="2874962"/>
            <a:chOff x="1872" y="3888"/>
            <a:chExt cx="8208" cy="4528"/>
          </a:xfrm>
        </p:grpSpPr>
        <p:grpSp>
          <p:nvGrpSpPr>
            <p:cNvPr id="3" name="Group 4"/>
            <p:cNvGrpSpPr>
              <a:grpSpLocks/>
            </p:cNvGrpSpPr>
            <p:nvPr/>
          </p:nvGrpSpPr>
          <p:grpSpPr bwMode="auto">
            <a:xfrm>
              <a:off x="1872" y="3888"/>
              <a:ext cx="8208" cy="2258"/>
              <a:chOff x="1728" y="7362"/>
              <a:chExt cx="8208" cy="2258"/>
            </a:xfrm>
          </p:grpSpPr>
          <p:sp>
            <p:nvSpPr>
              <p:cNvPr id="1228805" name="Freeform 5"/>
              <p:cNvSpPr>
                <a:spLocks/>
              </p:cNvSpPr>
              <p:nvPr/>
            </p:nvSpPr>
            <p:spPr bwMode="auto">
              <a:xfrm>
                <a:off x="1728" y="7938"/>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6" name="Freeform 6"/>
              <p:cNvSpPr>
                <a:spLocks/>
              </p:cNvSpPr>
              <p:nvPr/>
            </p:nvSpPr>
            <p:spPr bwMode="auto">
              <a:xfrm>
                <a:off x="1728" y="7362"/>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nvGrpSpPr>
            <p:cNvPr id="4" name="Group 7"/>
            <p:cNvGrpSpPr>
              <a:grpSpLocks/>
            </p:cNvGrpSpPr>
            <p:nvPr/>
          </p:nvGrpSpPr>
          <p:grpSpPr bwMode="auto">
            <a:xfrm>
              <a:off x="1872" y="5184"/>
              <a:ext cx="8208" cy="3232"/>
              <a:chOff x="1728" y="8610"/>
              <a:chExt cx="8208" cy="3232"/>
            </a:xfrm>
          </p:grpSpPr>
          <p:sp>
            <p:nvSpPr>
              <p:cNvPr id="1228808" name="Freeform 8"/>
              <p:cNvSpPr>
                <a:spLocks/>
              </p:cNvSpPr>
              <p:nvPr/>
            </p:nvSpPr>
            <p:spPr bwMode="auto">
              <a:xfrm>
                <a:off x="1728" y="86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09" name="Freeform 9"/>
              <p:cNvSpPr>
                <a:spLocks/>
              </p:cNvSpPr>
              <p:nvPr/>
            </p:nvSpPr>
            <p:spPr bwMode="auto">
              <a:xfrm>
                <a:off x="1728" y="9234"/>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0" name="Freeform 10"/>
              <p:cNvSpPr>
                <a:spLocks/>
              </p:cNvSpPr>
              <p:nvPr/>
            </p:nvSpPr>
            <p:spPr bwMode="auto">
              <a:xfrm>
                <a:off x="1728" y="9810"/>
                <a:ext cx="8208" cy="1682"/>
              </a:xfrm>
              <a:custGeom>
                <a:avLst/>
                <a:gdLst/>
                <a:ahLst/>
                <a:cxnLst>
                  <a:cxn ang="0">
                    <a:pos x="0" y="768"/>
                  </a:cxn>
                  <a:cxn ang="0">
                    <a:pos x="288" y="480"/>
                  </a:cxn>
                  <a:cxn ang="0">
                    <a:pos x="720" y="192"/>
                  </a:cxn>
                  <a:cxn ang="0">
                    <a:pos x="1152" y="48"/>
                  </a:cxn>
                  <a:cxn ang="0">
                    <a:pos x="1440" y="48"/>
                  </a:cxn>
                  <a:cxn ang="0">
                    <a:pos x="1872" y="192"/>
                  </a:cxn>
                  <a:cxn ang="0">
                    <a:pos x="2304" y="480"/>
                  </a:cxn>
                  <a:cxn ang="0">
                    <a:pos x="2592" y="768"/>
                  </a:cxn>
                  <a:cxn ang="0">
                    <a:pos x="2880" y="1056"/>
                  </a:cxn>
                  <a:cxn ang="0">
                    <a:pos x="3168" y="1344"/>
                  </a:cxn>
                  <a:cxn ang="0">
                    <a:pos x="3627" y="1629"/>
                  </a:cxn>
                  <a:cxn ang="0">
                    <a:pos x="4137" y="1659"/>
                  </a:cxn>
                  <a:cxn ang="0">
                    <a:pos x="4608" y="1488"/>
                  </a:cxn>
                  <a:cxn ang="0">
                    <a:pos x="5040" y="1056"/>
                  </a:cxn>
                  <a:cxn ang="0">
                    <a:pos x="5328" y="768"/>
                  </a:cxn>
                  <a:cxn ang="0">
                    <a:pos x="5760" y="336"/>
                  </a:cxn>
                  <a:cxn ang="0">
                    <a:pos x="6336" y="48"/>
                  </a:cxn>
                  <a:cxn ang="0">
                    <a:pos x="6768" y="48"/>
                  </a:cxn>
                  <a:cxn ang="0">
                    <a:pos x="7197" y="279"/>
                  </a:cxn>
                  <a:cxn ang="0">
                    <a:pos x="7632" y="768"/>
                  </a:cxn>
                  <a:cxn ang="0">
                    <a:pos x="7902" y="1119"/>
                  </a:cxn>
                  <a:cxn ang="0">
                    <a:pos x="8208" y="1344"/>
                  </a:cxn>
                </a:cxnLst>
                <a:rect l="0" t="0" r="r" b="b"/>
                <a:pathLst>
                  <a:path w="8208" h="1682">
                    <a:moveTo>
                      <a:pt x="0" y="768"/>
                    </a:moveTo>
                    <a:cubicBezTo>
                      <a:pt x="84" y="672"/>
                      <a:pt x="168" y="576"/>
                      <a:pt x="288" y="480"/>
                    </a:cubicBezTo>
                    <a:cubicBezTo>
                      <a:pt x="408" y="384"/>
                      <a:pt x="576" y="264"/>
                      <a:pt x="720" y="192"/>
                    </a:cubicBezTo>
                    <a:cubicBezTo>
                      <a:pt x="864" y="120"/>
                      <a:pt x="1032" y="72"/>
                      <a:pt x="1152" y="48"/>
                    </a:cubicBezTo>
                    <a:cubicBezTo>
                      <a:pt x="1272" y="24"/>
                      <a:pt x="1320" y="24"/>
                      <a:pt x="1440" y="48"/>
                    </a:cubicBezTo>
                    <a:cubicBezTo>
                      <a:pt x="1560" y="72"/>
                      <a:pt x="1728" y="120"/>
                      <a:pt x="1872" y="192"/>
                    </a:cubicBezTo>
                    <a:cubicBezTo>
                      <a:pt x="2016" y="264"/>
                      <a:pt x="2184" y="384"/>
                      <a:pt x="2304" y="480"/>
                    </a:cubicBezTo>
                    <a:cubicBezTo>
                      <a:pt x="2424" y="576"/>
                      <a:pt x="2496" y="672"/>
                      <a:pt x="2592" y="768"/>
                    </a:cubicBezTo>
                    <a:cubicBezTo>
                      <a:pt x="2688" y="864"/>
                      <a:pt x="2784" y="960"/>
                      <a:pt x="2880" y="1056"/>
                    </a:cubicBezTo>
                    <a:cubicBezTo>
                      <a:pt x="2976" y="1152"/>
                      <a:pt x="3043" y="1248"/>
                      <a:pt x="3168" y="1344"/>
                    </a:cubicBezTo>
                    <a:cubicBezTo>
                      <a:pt x="3293" y="1440"/>
                      <a:pt x="3466" y="1577"/>
                      <a:pt x="3627" y="1629"/>
                    </a:cubicBezTo>
                    <a:cubicBezTo>
                      <a:pt x="3788" y="1681"/>
                      <a:pt x="3974" y="1682"/>
                      <a:pt x="4137" y="1659"/>
                    </a:cubicBezTo>
                    <a:cubicBezTo>
                      <a:pt x="4300" y="1636"/>
                      <a:pt x="4458" y="1588"/>
                      <a:pt x="4608" y="1488"/>
                    </a:cubicBezTo>
                    <a:cubicBezTo>
                      <a:pt x="4758" y="1388"/>
                      <a:pt x="4920" y="1176"/>
                      <a:pt x="5040" y="1056"/>
                    </a:cubicBezTo>
                    <a:cubicBezTo>
                      <a:pt x="5160" y="936"/>
                      <a:pt x="5208" y="888"/>
                      <a:pt x="5328" y="768"/>
                    </a:cubicBezTo>
                    <a:cubicBezTo>
                      <a:pt x="5448" y="648"/>
                      <a:pt x="5592" y="456"/>
                      <a:pt x="5760" y="336"/>
                    </a:cubicBezTo>
                    <a:cubicBezTo>
                      <a:pt x="5928" y="216"/>
                      <a:pt x="6168" y="96"/>
                      <a:pt x="6336" y="48"/>
                    </a:cubicBezTo>
                    <a:cubicBezTo>
                      <a:pt x="6504" y="0"/>
                      <a:pt x="6625" y="10"/>
                      <a:pt x="6768" y="48"/>
                    </a:cubicBezTo>
                    <a:cubicBezTo>
                      <a:pt x="6911" y="86"/>
                      <a:pt x="7053" y="159"/>
                      <a:pt x="7197" y="279"/>
                    </a:cubicBezTo>
                    <a:cubicBezTo>
                      <a:pt x="7341" y="399"/>
                      <a:pt x="7514" y="628"/>
                      <a:pt x="7632" y="768"/>
                    </a:cubicBezTo>
                    <a:cubicBezTo>
                      <a:pt x="7750" y="908"/>
                      <a:pt x="7806" y="1023"/>
                      <a:pt x="7902" y="1119"/>
                    </a:cubicBezTo>
                    <a:cubicBezTo>
                      <a:pt x="7998" y="1215"/>
                      <a:pt x="8145" y="1297"/>
                      <a:pt x="8208" y="1344"/>
                    </a:cubicBezTo>
                  </a:path>
                </a:pathLst>
              </a:custGeom>
              <a:no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1" name="Line 11"/>
              <p:cNvSpPr>
                <a:spLocks noChangeShapeType="1"/>
              </p:cNvSpPr>
              <p:nvPr/>
            </p:nvSpPr>
            <p:spPr bwMode="auto">
              <a:xfrm>
                <a:off x="5616" y="8818"/>
                <a:ext cx="0" cy="3024"/>
              </a:xfrm>
              <a:prstGeom prst="line">
                <a:avLst/>
              </a:prstGeom>
              <a:noFill/>
              <a:ln w="57150">
                <a:solidFill>
                  <a:srgbClr val="000000"/>
                </a:solidFill>
                <a:prstDash val="lg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grpSp>
      <p:sp>
        <p:nvSpPr>
          <p:cNvPr id="1228812" name="Line 12"/>
          <p:cNvSpPr>
            <a:spLocks noChangeShapeType="1"/>
          </p:cNvSpPr>
          <p:nvPr/>
        </p:nvSpPr>
        <p:spPr bwMode="auto">
          <a:xfrm>
            <a:off x="16002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3" name="Line 13"/>
          <p:cNvSpPr>
            <a:spLocks noChangeShapeType="1"/>
          </p:cNvSpPr>
          <p:nvPr/>
        </p:nvSpPr>
        <p:spPr bwMode="auto">
          <a:xfrm>
            <a:off x="6629400" y="3733800"/>
            <a:ext cx="0" cy="1920875"/>
          </a:xfrm>
          <a:prstGeom prst="line">
            <a:avLst/>
          </a:prstGeom>
          <a:noFill/>
          <a:ln w="57150">
            <a:solidFill>
              <a:srgbClr val="000000"/>
            </a:solidFill>
            <a:prstDash val="sysDot"/>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4" name="Text Box 14"/>
          <p:cNvSpPr txBox="1">
            <a:spLocks noChangeArrowheads="1"/>
          </p:cNvSpPr>
          <p:nvPr/>
        </p:nvSpPr>
        <p:spPr bwMode="auto">
          <a:xfrm>
            <a:off x="381000" y="2590800"/>
            <a:ext cx="35052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trough axis, in northerly flow, </a:t>
            </a:r>
            <a:r>
              <a:rPr kumimoji="0" lang="en-US" sz="1800" b="1" i="1" u="none" strike="noStrike" kern="1200" cap="none" spc="0" normalizeH="0" baseline="0" noProof="0" dirty="0">
                <a:ln>
                  <a:noFill/>
                </a:ln>
                <a:solidFill>
                  <a:srgbClr val="000000"/>
                </a:solidFill>
                <a:effectLst/>
                <a:uLnTx/>
                <a:uFillTx/>
                <a:latin typeface="Times New Roman" pitchFamily="18" charset="0"/>
                <a:ea typeface="+mn-ea"/>
                <a:cs typeface="+mn-cs"/>
              </a:rPr>
              <a:t>larger</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a:t>
            </a:r>
            <a:r>
              <a:rPr kumimoji="0" lang="en-US" sz="1800" b="1" i="1" u="none" strike="noStrike" kern="1200" cap="none" spc="0" normalizeH="0" baseline="0" noProof="0" dirty="0">
                <a:ln>
                  <a:noFill/>
                </a:ln>
                <a:solidFill>
                  <a:srgbClr val="000000"/>
                </a:solidFill>
                <a:effectLst/>
                <a:uLnTx/>
                <a:uFillTx/>
                <a:latin typeface="Times New Roman" pitchFamily="18" charset="0"/>
                <a:ea typeface="+mn-ea"/>
                <a:cs typeface="+mn-cs"/>
              </a:rPr>
              <a:t>f  </a:t>
            </a:r>
            <a:r>
              <a:rPr lang="en-US" b="1" dirty="0">
                <a:solidFill>
                  <a:srgbClr val="000000"/>
                </a:solidFill>
                <a:latin typeface="Times New Roman" pitchFamily="18" charset="0"/>
              </a:rPr>
              <a:t>is </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advected : trough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5" name="Line 15"/>
          <p:cNvSpPr>
            <a:spLocks noChangeShapeType="1"/>
          </p:cNvSpPr>
          <p:nvPr/>
        </p:nvSpPr>
        <p:spPr bwMode="auto">
          <a:xfrm flipV="1">
            <a:off x="8305800" y="2971800"/>
            <a:ext cx="0" cy="838200"/>
          </a:xfrm>
          <a:prstGeom prst="line">
            <a:avLst/>
          </a:prstGeom>
          <a:noFill/>
          <a:ln w="9525">
            <a:solidFill>
              <a:schemeClr val="bg2"/>
            </a:solidFill>
            <a:round/>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6" name="Text Box 16"/>
          <p:cNvSpPr txBox="1">
            <a:spLocks noChangeArrowheads="1"/>
          </p:cNvSpPr>
          <p:nvPr/>
        </p:nvSpPr>
        <p:spPr bwMode="auto">
          <a:xfrm>
            <a:off x="8001000" y="3857625"/>
            <a:ext cx="838200" cy="409575"/>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north</a:t>
            </a: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17" name="Line 17"/>
          <p:cNvSpPr>
            <a:spLocks noChangeShapeType="1"/>
          </p:cNvSpPr>
          <p:nvPr/>
        </p:nvSpPr>
        <p:spPr bwMode="auto">
          <a:xfrm>
            <a:off x="2590800" y="3733800"/>
            <a:ext cx="228600" cy="9906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18" name="Text Box 18"/>
          <p:cNvSpPr txBox="1">
            <a:spLocks noChangeArrowheads="1"/>
          </p:cNvSpPr>
          <p:nvPr/>
        </p:nvSpPr>
        <p:spPr bwMode="auto">
          <a:xfrm>
            <a:off x="4572000" y="2667000"/>
            <a:ext cx="3352800" cy="1219200"/>
          </a:xfrm>
          <a:prstGeom prst="rect">
            <a:avLst/>
          </a:prstGeom>
          <a:solidFill>
            <a:srgbClr val="FFFFFF"/>
          </a:solid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West of ridge axis, in southerly flow, </a:t>
            </a:r>
            <a:r>
              <a:rPr kumimoji="0" lang="en-US" sz="1800" b="1" i="1" u="none" strike="noStrike" kern="1200" cap="none" spc="0" normalizeH="0" baseline="0" noProof="0" dirty="0">
                <a:ln>
                  <a:noFill/>
                </a:ln>
                <a:solidFill>
                  <a:srgbClr val="000000"/>
                </a:solidFill>
                <a:effectLst/>
                <a:uLnTx/>
                <a:uFillTx/>
                <a:latin typeface="Times New Roman" pitchFamily="18" charset="0"/>
                <a:ea typeface="+mn-ea"/>
                <a:cs typeface="+mn-cs"/>
              </a:rPr>
              <a:t>smaller</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a:t>
            </a:r>
            <a:r>
              <a:rPr kumimoji="0" lang="en-US" sz="1800" b="1" i="1" u="none" strike="noStrike" kern="1200" cap="none" spc="0" normalizeH="0" baseline="0" noProof="0" dirty="0">
                <a:ln>
                  <a:noFill/>
                </a:ln>
                <a:solidFill>
                  <a:srgbClr val="000000"/>
                </a:solidFill>
                <a:effectLst/>
                <a:uLnTx/>
                <a:uFillTx/>
                <a:latin typeface="Times New Roman" pitchFamily="18" charset="0"/>
                <a:ea typeface="+mn-ea"/>
                <a:cs typeface="+mn-cs"/>
              </a:rPr>
              <a:t>f</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is advected: ridge  “built” there</a:t>
            </a:r>
            <a:endPar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19" name="Line 19"/>
          <p:cNvSpPr>
            <a:spLocks noChangeShapeType="1"/>
          </p:cNvSpPr>
          <p:nvPr/>
        </p:nvSpPr>
        <p:spPr bwMode="auto">
          <a:xfrm>
            <a:off x="5410200" y="3886200"/>
            <a:ext cx="304800" cy="762000"/>
          </a:xfrm>
          <a:prstGeom prst="line">
            <a:avLst/>
          </a:prstGeom>
          <a:noFill/>
          <a:ln w="127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0" name="Text Box 20"/>
          <p:cNvSpPr txBox="1">
            <a:spLocks noChangeArrowheads="1"/>
          </p:cNvSpPr>
          <p:nvPr/>
        </p:nvSpPr>
        <p:spPr bwMode="auto">
          <a:xfrm>
            <a:off x="228600" y="6019800"/>
            <a:ext cx="3886200" cy="685800"/>
          </a:xfrm>
          <a:prstGeom prst="rect">
            <a:avLst/>
          </a:prstGeom>
          <a:noFill/>
          <a:ln w="9525">
            <a:no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itchFamily="18" charset="0"/>
                <a:ea typeface="+mn-ea"/>
                <a:cs typeface="+mn-cs"/>
              </a:rPr>
              <a:t>Result: whole pattern propagates westward. (</a:t>
            </a:r>
            <a:r>
              <a:rPr kumimoji="0" lang="en-US" sz="1400" b="1" i="1" u="none" strike="noStrike" kern="1200" cap="none" spc="0" normalizeH="0" baseline="0" noProof="0" dirty="0">
                <a:ln>
                  <a:noFill/>
                </a:ln>
                <a:solidFill>
                  <a:srgbClr val="000000"/>
                </a:solidFill>
                <a:effectLst/>
                <a:uLnTx/>
                <a:uFillTx/>
                <a:latin typeface="Times New Roman" pitchFamily="18" charset="0"/>
                <a:ea typeface="+mn-ea"/>
                <a:cs typeface="+mn-cs"/>
              </a:rPr>
              <a:t>This works against vorticity advection by U, which acts to push pattern eastward</a:t>
            </a:r>
            <a:r>
              <a:rPr kumimoji="0" lang="en-US" sz="1400" b="1"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28821" name="Line 21"/>
          <p:cNvSpPr>
            <a:spLocks noChangeShapeType="1"/>
          </p:cNvSpPr>
          <p:nvPr/>
        </p:nvSpPr>
        <p:spPr bwMode="auto">
          <a:xfrm flipH="1">
            <a:off x="63246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2" name="Line 22"/>
          <p:cNvSpPr>
            <a:spLocks noChangeShapeType="1"/>
          </p:cNvSpPr>
          <p:nvPr/>
        </p:nvSpPr>
        <p:spPr bwMode="auto">
          <a:xfrm flipH="1">
            <a:off x="3657600" y="5638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28823" name="Line 23"/>
          <p:cNvSpPr>
            <a:spLocks noChangeShapeType="1"/>
          </p:cNvSpPr>
          <p:nvPr/>
        </p:nvSpPr>
        <p:spPr bwMode="auto">
          <a:xfrm flipH="1">
            <a:off x="1295400" y="4495800"/>
            <a:ext cx="609600" cy="0"/>
          </a:xfrm>
          <a:prstGeom prst="line">
            <a:avLst/>
          </a:prstGeom>
          <a:noFill/>
          <a:ln w="1270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8733589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28823"/>
                                        </p:tgtEl>
                                        <p:attrNameLst>
                                          <p:attrName>style.visibility</p:attrName>
                                        </p:attrNameLst>
                                      </p:cBhvr>
                                      <p:to>
                                        <p:strVal val="visible"/>
                                      </p:to>
                                    </p:set>
                                    <p:animEffect transition="in" filter="dissolve">
                                      <p:cBhvr>
                                        <p:cTn id="7" dur="500"/>
                                        <p:tgtEl>
                                          <p:spTgt spid="12288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28822"/>
                                        </p:tgtEl>
                                        <p:attrNameLst>
                                          <p:attrName>style.visibility</p:attrName>
                                        </p:attrNameLst>
                                      </p:cBhvr>
                                      <p:to>
                                        <p:strVal val="visible"/>
                                      </p:to>
                                    </p:set>
                                    <p:animEffect transition="in" filter="dissolve">
                                      <p:cBhvr>
                                        <p:cTn id="10" dur="500"/>
                                        <p:tgtEl>
                                          <p:spTgt spid="122882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28821"/>
                                        </p:tgtEl>
                                        <p:attrNameLst>
                                          <p:attrName>style.visibility</p:attrName>
                                        </p:attrNameLst>
                                      </p:cBhvr>
                                      <p:to>
                                        <p:strVal val="visible"/>
                                      </p:to>
                                    </p:set>
                                    <p:animEffect transition="in" filter="dissolve">
                                      <p:cBhvr>
                                        <p:cTn id="13" dur="500"/>
                                        <p:tgtEl>
                                          <p:spTgt spid="1228821"/>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nodeType="clickEffect">
                                  <p:stCondLst>
                                    <p:cond delay="0"/>
                                  </p:stCondLst>
                                  <p:childTnLst>
                                    <p:animMotion origin="layout" path="M -0.01667 -0.00138 L -0.10834 -0.00138 " pathEditMode="relative" rAng="0" ptsTypes="AA">
                                      <p:cBhvr>
                                        <p:cTn id="17" dur="2000" fill="hold"/>
                                        <p:tgtEl>
                                          <p:spTgt spid="2"/>
                                        </p:tgtEl>
                                        <p:attrNameLst>
                                          <p:attrName>ppt_x</p:attrName>
                                          <p:attrName>ppt_y</p:attrName>
                                        </p:attrNameLst>
                                      </p:cBhvr>
                                      <p:rCtr x="-46" y="0"/>
                                    </p:animMotion>
                                  </p:childTnLst>
                                </p:cTn>
                              </p:par>
                              <p:par>
                                <p:cTn id="18" presetID="35" presetClass="path" presetSubtype="0" accel="50000" decel="50000" fill="hold" grpId="1" nodeType="withEffect">
                                  <p:stCondLst>
                                    <p:cond delay="0"/>
                                  </p:stCondLst>
                                  <p:childTnLst>
                                    <p:animMotion origin="layout" path="M 3.33333E-6 2.31214E-6 L -0.11667 2.31214E-6 " pathEditMode="relative" rAng="0" ptsTypes="AA">
                                      <p:cBhvr>
                                        <p:cTn id="19" dur="2000" fill="hold"/>
                                        <p:tgtEl>
                                          <p:spTgt spid="1228821"/>
                                        </p:tgtEl>
                                        <p:attrNameLst>
                                          <p:attrName>ppt_x</p:attrName>
                                          <p:attrName>ppt_y</p:attrName>
                                        </p:attrNameLst>
                                      </p:cBhvr>
                                      <p:rCtr x="-58" y="0"/>
                                    </p:animMotion>
                                  </p:childTnLst>
                                </p:cTn>
                              </p:par>
                              <p:par>
                                <p:cTn id="20" presetID="35" presetClass="path" presetSubtype="0" accel="50000" decel="50000" fill="hold" grpId="1" nodeType="withEffect">
                                  <p:stCondLst>
                                    <p:cond delay="0"/>
                                  </p:stCondLst>
                                  <p:childTnLst>
                                    <p:animMotion origin="layout" path="M 0.025 5.78035E-8 L -0.08334 5.78035E-8 " pathEditMode="relative" rAng="0" ptsTypes="AA">
                                      <p:cBhvr>
                                        <p:cTn id="21" dur="2000" fill="hold"/>
                                        <p:tgtEl>
                                          <p:spTgt spid="1228822"/>
                                        </p:tgtEl>
                                        <p:attrNameLst>
                                          <p:attrName>ppt_x</p:attrName>
                                          <p:attrName>ppt_y</p:attrName>
                                        </p:attrNameLst>
                                      </p:cBhvr>
                                      <p:rCtr x="-54" y="0"/>
                                    </p:animMotion>
                                  </p:childTnLst>
                                </p:cTn>
                              </p:par>
                              <p:par>
                                <p:cTn id="22" presetID="35" presetClass="path" presetSubtype="0" accel="50000" decel="50000" fill="hold" grpId="1" nodeType="withEffect">
                                  <p:stCondLst>
                                    <p:cond delay="0"/>
                                  </p:stCondLst>
                                  <p:childTnLst>
                                    <p:animMotion origin="layout" path="M 0.0 2.31214E-6 L -0.11667 2.31214E-6 " pathEditMode="relative" rAng="0" ptsTypes="AA">
                                      <p:cBhvr>
                                        <p:cTn id="23" dur="2000" fill="hold"/>
                                        <p:tgtEl>
                                          <p:spTgt spid="1228823"/>
                                        </p:tgtEl>
                                        <p:attrNameLst>
                                          <p:attrName>ppt_x</p:attrName>
                                          <p:attrName>ppt_y</p:attrName>
                                        </p:attrNameLst>
                                      </p:cBhvr>
                                      <p:rCtr x="-58" y="0"/>
                                    </p:animMotion>
                                  </p:childTnLst>
                                </p:cTn>
                              </p:par>
                              <p:par>
                                <p:cTn id="24" presetID="35" presetClass="path" presetSubtype="0" accel="50000" decel="50000" fill="hold" grpId="0" nodeType="withEffect">
                                  <p:stCondLst>
                                    <p:cond delay="0"/>
                                  </p:stCondLst>
                                  <p:childTnLst>
                                    <p:animMotion origin="layout" path="M 0.0 -2.48555E-6 L -0.11667 -2.48555E-6 " pathEditMode="relative" rAng="0" ptsTypes="AA">
                                      <p:cBhvr>
                                        <p:cTn id="25" dur="2000" fill="hold"/>
                                        <p:tgtEl>
                                          <p:spTgt spid="1228812"/>
                                        </p:tgtEl>
                                        <p:attrNameLst>
                                          <p:attrName>ppt_x</p:attrName>
                                          <p:attrName>ppt_y</p:attrName>
                                        </p:attrNameLst>
                                      </p:cBhvr>
                                      <p:rCtr x="-58" y="0"/>
                                    </p:animMotion>
                                  </p:childTnLst>
                                </p:cTn>
                              </p:par>
                              <p:par>
                                <p:cTn id="26" presetID="35" presetClass="path" presetSubtype="0" accel="50000" decel="50000" fill="hold" grpId="0" nodeType="withEffect">
                                  <p:stCondLst>
                                    <p:cond delay="0"/>
                                  </p:stCondLst>
                                  <p:childTnLst>
                                    <p:animMotion origin="layout" path="M -3.33333E-6 -2.48555E-6 L -0.11666 -2.48555E-6 " pathEditMode="relative" rAng="0" ptsTypes="AA">
                                      <p:cBhvr>
                                        <p:cTn id="27" dur="2000" fill="hold"/>
                                        <p:tgtEl>
                                          <p:spTgt spid="1228813"/>
                                        </p:tgtEl>
                                        <p:attrNameLst>
                                          <p:attrName>ppt_x</p:attrName>
                                          <p:attrName>ppt_y</p:attrName>
                                        </p:attrNameLst>
                                      </p:cBhvr>
                                      <p:rCtr x="-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12" grpId="0" animBg="1"/>
      <p:bldP spid="1228813" grpId="0" animBg="1"/>
      <p:bldP spid="1228821" grpId="0" animBg="1"/>
      <p:bldP spid="1228821" grpId="1" animBg="1"/>
      <p:bldP spid="1228822" grpId="0" animBg="1"/>
      <p:bldP spid="1228822" grpId="1" animBg="1"/>
      <p:bldP spid="1228823" grpId="0" animBg="1"/>
      <p:bldP spid="12288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0C75AF-89CF-1F4F-B934-400F79ECFFA8}"/>
              </a:ext>
            </a:extLst>
          </p:cNvPr>
          <p:cNvPicPr>
            <a:picLocks noChangeAspect="1"/>
          </p:cNvPicPr>
          <p:nvPr/>
        </p:nvPicPr>
        <p:blipFill>
          <a:blip r:embed="rId2"/>
          <a:stretch>
            <a:fillRect/>
          </a:stretch>
        </p:blipFill>
        <p:spPr>
          <a:xfrm>
            <a:off x="0" y="1530541"/>
            <a:ext cx="9144000" cy="5327459"/>
          </a:xfrm>
          <a:prstGeom prst="rect">
            <a:avLst/>
          </a:prstGeom>
        </p:spPr>
      </p:pic>
      <p:sp>
        <p:nvSpPr>
          <p:cNvPr id="2" name="Title 1">
            <a:extLst>
              <a:ext uri="{FF2B5EF4-FFF2-40B4-BE49-F238E27FC236}">
                <a16:creationId xmlns:a16="http://schemas.microsoft.com/office/drawing/2014/main" id="{AE6A114A-0643-AA4B-A46F-21F6A26A900B}"/>
              </a:ext>
            </a:extLst>
          </p:cNvPr>
          <p:cNvSpPr>
            <a:spLocks noGrp="1"/>
          </p:cNvSpPr>
          <p:nvPr>
            <p:ph type="title"/>
          </p:nvPr>
        </p:nvSpPr>
        <p:spPr>
          <a:xfrm>
            <a:off x="0" y="213360"/>
            <a:ext cx="9144000" cy="1143000"/>
          </a:xfrm>
        </p:spPr>
        <p:txBody>
          <a:bodyPr/>
          <a:lstStyle/>
          <a:p>
            <a:r>
              <a:rPr lang="en-US" sz="3600" dirty="0">
                <a:solidFill>
                  <a:schemeClr val="bg2"/>
                </a:solidFill>
              </a:rPr>
              <a:t>Recall </a:t>
            </a:r>
            <a:r>
              <a:rPr lang="en-US" sz="3600" dirty="0">
                <a:solidFill>
                  <a:srgbClr val="00B050"/>
                </a:solidFill>
              </a:rPr>
              <a:t>stationary</a:t>
            </a:r>
            <a:r>
              <a:rPr lang="en-US" sz="3600" dirty="0">
                <a:solidFill>
                  <a:schemeClr val="bg2"/>
                </a:solidFill>
              </a:rPr>
              <a:t> long waves on a river: </a:t>
            </a:r>
            <a:r>
              <a:rPr lang="en-US" sz="3600" dirty="0">
                <a:solidFill>
                  <a:srgbClr val="0070C0"/>
                </a:solidFill>
              </a:rPr>
              <a:t>propagation to left </a:t>
            </a:r>
            <a:r>
              <a:rPr lang="en-US" sz="3600" dirty="0">
                <a:solidFill>
                  <a:schemeClr val="bg2"/>
                </a:solidFill>
              </a:rPr>
              <a:t>exactly balances </a:t>
            </a:r>
            <a:r>
              <a:rPr lang="en-US" sz="3600" dirty="0">
                <a:solidFill>
                  <a:srgbClr val="FF0000"/>
                </a:solidFill>
              </a:rPr>
              <a:t>advection to right</a:t>
            </a:r>
            <a:r>
              <a:rPr lang="en-US" sz="3600" dirty="0">
                <a:solidFill>
                  <a:schemeClr val="bg2"/>
                </a:solidFill>
              </a:rPr>
              <a:t> (for long waves).</a:t>
            </a:r>
          </a:p>
        </p:txBody>
      </p:sp>
      <p:sp>
        <p:nvSpPr>
          <p:cNvPr id="6" name="TextBox 5">
            <a:extLst>
              <a:ext uri="{FF2B5EF4-FFF2-40B4-BE49-F238E27FC236}">
                <a16:creationId xmlns:a16="http://schemas.microsoft.com/office/drawing/2014/main" id="{76DB52F7-4159-7F47-B3AE-AC06DDC2A8D1}"/>
              </a:ext>
            </a:extLst>
          </p:cNvPr>
          <p:cNvSpPr txBox="1"/>
          <p:nvPr/>
        </p:nvSpPr>
        <p:spPr>
          <a:xfrm>
            <a:off x="990600" y="4572000"/>
            <a:ext cx="1992853" cy="923330"/>
          </a:xfrm>
          <a:prstGeom prst="rect">
            <a:avLst/>
          </a:prstGeom>
          <a:noFill/>
        </p:spPr>
        <p:txBody>
          <a:bodyPr wrap="none" rtlCol="0">
            <a:spAutoFit/>
          </a:bodyPr>
          <a:lstStyle/>
          <a:p>
            <a:r>
              <a:rPr lang="en-US" dirty="0"/>
              <a:t>while little ripples </a:t>
            </a:r>
          </a:p>
          <a:p>
            <a:r>
              <a:rPr lang="en-US" dirty="0"/>
              <a:t>are simply swept </a:t>
            </a:r>
          </a:p>
          <a:p>
            <a:r>
              <a:rPr lang="en-US" dirty="0"/>
              <a:t>downstream…</a:t>
            </a:r>
          </a:p>
        </p:txBody>
      </p:sp>
    </p:spTree>
    <p:extLst>
      <p:ext uri="{BB962C8B-B14F-4D97-AF65-F5344CB8AC3E}">
        <p14:creationId xmlns:p14="http://schemas.microsoft.com/office/powerpoint/2010/main" val="310402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Rectangle 2"/>
          <p:cNvSpPr>
            <a:spLocks noChangeArrowheads="1"/>
          </p:cNvSpPr>
          <p:nvPr/>
        </p:nvSpPr>
        <p:spPr bwMode="auto">
          <a:xfrm>
            <a:off x="8382000" y="6400800"/>
            <a:ext cx="381000" cy="304800"/>
          </a:xfrm>
          <a:prstGeom prst="rect">
            <a:avLst/>
          </a:prstGeom>
          <a:noFill/>
          <a:ln w="12700">
            <a:noFill/>
            <a:miter lim="800000"/>
            <a:headEnd/>
            <a:tailEnd/>
          </a:ln>
          <a:effectLst/>
        </p:spPr>
        <p:txBody>
          <a:bodyPr lIns="90488" tIns="44450" rIns="90488" bIns="44450"/>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1</a:t>
            </a:r>
          </a:p>
        </p:txBody>
      </p:sp>
      <p:sp>
        <p:nvSpPr>
          <p:cNvPr id="1224707" name="Text Box 3"/>
          <p:cNvSpPr txBox="1">
            <a:spLocks noChangeArrowheads="1"/>
          </p:cNvSpPr>
          <p:nvPr/>
        </p:nvSpPr>
        <p:spPr bwMode="auto">
          <a:xfrm>
            <a:off x="304800" y="2286000"/>
            <a:ext cx="8839200" cy="2169825"/>
          </a:xfrm>
          <a:prstGeom prst="rect">
            <a:avLst/>
          </a:prstGeom>
          <a:noFill/>
          <a:ln w="12700">
            <a:noFill/>
            <a:miter lim="800000"/>
            <a:headEnd/>
            <a:tailEnd/>
          </a:ln>
          <a:effectLst/>
        </p:spPr>
        <p:txBody>
          <a:bodyPr wrap="square">
            <a:spAutoFit/>
          </a:bodyPr>
          <a:lstStyle/>
          <a:p>
            <a:pPr defTabSz="914400" eaLnBrk="0" fontAlgn="base" hangingPunct="0">
              <a:spcBef>
                <a:spcPct val="50000"/>
              </a:spcBef>
              <a:spcAft>
                <a:spcPct val="0"/>
              </a:spcAft>
            </a:pPr>
            <a:endParaRPr lang="en-US" sz="2400" dirty="0">
              <a:solidFill>
                <a:srgbClr val="000000"/>
              </a:solidFill>
            </a:endParaRPr>
          </a:p>
          <a:p>
            <a:pPr marL="342900" indent="-342900" defTabSz="914400" eaLnBrk="0" fontAlgn="base" hangingPunct="0">
              <a:spcBef>
                <a:spcPct val="50000"/>
              </a:spcBef>
              <a:spcAft>
                <a:spcPct val="0"/>
              </a:spcAft>
              <a:buFontTx/>
              <a:buChar char="-"/>
            </a:pPr>
            <a:r>
              <a:rPr lang="en-US" sz="2400" dirty="0">
                <a:solidFill>
                  <a:srgbClr val="000000"/>
                </a:solidFill>
              </a:rPr>
              <a:t>Rossby </a:t>
            </a:r>
            <a:r>
              <a:rPr lang="en-US" sz="2400" i="1" dirty="0">
                <a:solidFill>
                  <a:srgbClr val="FF0000"/>
                </a:solidFill>
              </a:rPr>
              <a:t>wave packet</a:t>
            </a:r>
            <a:r>
              <a:rPr lang="en-US" sz="2400" dirty="0">
                <a:solidFill>
                  <a:srgbClr val="FF0000"/>
                </a:solidFill>
              </a:rPr>
              <a:t> </a:t>
            </a:r>
            <a:r>
              <a:rPr lang="en-US" sz="2400" i="1" dirty="0">
                <a:solidFill>
                  <a:srgbClr val="FF0000"/>
                </a:solidFill>
              </a:rPr>
              <a:t>energy</a:t>
            </a:r>
            <a:r>
              <a:rPr lang="en-US" sz="2400" dirty="0">
                <a:solidFill>
                  <a:srgbClr val="FF0000"/>
                </a:solidFill>
              </a:rPr>
              <a:t> </a:t>
            </a:r>
            <a:r>
              <a:rPr lang="en-US" sz="2400" dirty="0">
                <a:solidFill>
                  <a:srgbClr val="000000"/>
                </a:solidFill>
              </a:rPr>
              <a:t>moves at the </a:t>
            </a:r>
            <a:r>
              <a:rPr lang="en-US" sz="2400" dirty="0">
                <a:solidFill>
                  <a:srgbClr val="FF0000"/>
                </a:solidFill>
              </a:rPr>
              <a:t>GROUP velocity</a:t>
            </a:r>
            <a:r>
              <a:rPr lang="en-US" sz="2400" dirty="0">
                <a:solidFill>
                  <a:srgbClr val="002060"/>
                </a:solidFill>
              </a:rPr>
              <a:t>: </a:t>
            </a:r>
            <a:r>
              <a:rPr lang="en-US" sz="2400" dirty="0">
                <a:solidFill>
                  <a:srgbClr val="FF0000"/>
                </a:solidFill>
              </a:rPr>
              <a:t>eastward instead of westward</a:t>
            </a:r>
            <a:r>
              <a:rPr lang="en-US" sz="2400" dirty="0">
                <a:solidFill>
                  <a:schemeClr val="bg2"/>
                </a:solidFill>
              </a:rPr>
              <a:t>, for Rossby waves.</a:t>
            </a:r>
            <a:endParaRPr lang="en-US" sz="2400" dirty="0">
              <a:solidFill>
                <a:srgbClr val="002060"/>
              </a:solidFill>
            </a:endParaRPr>
          </a:p>
          <a:p>
            <a:pPr marL="342900" marR="0" lvl="0" indent="-342900" algn="l" defTabSz="914400" rtl="0" eaLnBrk="0" fontAlgn="base" latinLnBrk="0" hangingPunct="0">
              <a:lnSpc>
                <a:spcPct val="100000"/>
              </a:lnSpc>
              <a:spcBef>
                <a:spcPct val="50000"/>
              </a:spcBef>
              <a:spcAft>
                <a:spcPct val="0"/>
              </a:spcAft>
              <a:buClrTx/>
              <a:buSzTx/>
              <a:buFontTx/>
              <a:buChar char="-"/>
              <a:tabLst/>
              <a:defRPr/>
            </a:pPr>
            <a:endParaRPr kumimoji="0" lang="en-US" sz="24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000" b="0" i="0" u="none" strike="noStrike" kern="1200" cap="none" spc="0" normalizeH="0" baseline="0" noProof="0" dirty="0">
              <a:ln>
                <a:noFill/>
              </a:ln>
              <a:solidFill>
                <a:srgbClr val="FF0000"/>
              </a:solidFill>
              <a:effectLst/>
              <a:uLnTx/>
              <a:uFillTx/>
              <a:latin typeface="Arial"/>
              <a:ea typeface="+mn-ea"/>
              <a:cs typeface="+mn-cs"/>
            </a:endParaRPr>
          </a:p>
        </p:txBody>
      </p:sp>
      <p:sp>
        <p:nvSpPr>
          <p:cNvPr id="1224708" name="Rectangle 4"/>
          <p:cNvSpPr>
            <a:spLocks noChangeArrowheads="1"/>
          </p:cNvSpPr>
          <p:nvPr/>
        </p:nvSpPr>
        <p:spPr bwMode="auto">
          <a:xfrm>
            <a:off x="609600" y="0"/>
            <a:ext cx="7772400" cy="533400"/>
          </a:xfrm>
          <a:prstGeom prst="rect">
            <a:avLst/>
          </a:prstGeom>
          <a:noFill/>
          <a:ln w="12700">
            <a:noFill/>
            <a:miter lim="800000"/>
            <a:headEnd/>
            <a:tailEnd/>
          </a:ln>
          <a:effec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itchFamily="34" charset="0"/>
                <a:ea typeface="+mn-ea"/>
                <a:cs typeface="+mn-cs"/>
              </a:rPr>
              <a:t>Rossby Waves: phase vs. group velocity</a:t>
            </a:r>
          </a:p>
        </p:txBody>
      </p:sp>
      <p:pic>
        <p:nvPicPr>
          <p:cNvPr id="7" name="Picture 6">
            <a:extLst>
              <a:ext uri="{FF2B5EF4-FFF2-40B4-BE49-F238E27FC236}">
                <a16:creationId xmlns:a16="http://schemas.microsoft.com/office/drawing/2014/main" id="{5ACEB64C-1944-7542-8B13-B94F0F7DCA3C}"/>
              </a:ext>
            </a:extLst>
          </p:cNvPr>
          <p:cNvPicPr>
            <a:picLocks noChangeAspect="1"/>
          </p:cNvPicPr>
          <p:nvPr/>
        </p:nvPicPr>
        <p:blipFill>
          <a:blip r:embed="rId4"/>
          <a:stretch>
            <a:fillRect/>
          </a:stretch>
        </p:blipFill>
        <p:spPr>
          <a:xfrm>
            <a:off x="3091199" y="4193504"/>
            <a:ext cx="2781300" cy="1016000"/>
          </a:xfrm>
          <a:prstGeom prst="rect">
            <a:avLst/>
          </a:prstGeom>
        </p:spPr>
      </p:pic>
      <p:graphicFrame>
        <p:nvGraphicFramePr>
          <p:cNvPr id="8" name="Object 5">
            <a:extLst>
              <a:ext uri="{FF2B5EF4-FFF2-40B4-BE49-F238E27FC236}">
                <a16:creationId xmlns:a16="http://schemas.microsoft.com/office/drawing/2014/main" id="{7ADA9EA8-1B84-0F42-9297-F7F54039F33E}"/>
              </a:ext>
            </a:extLst>
          </p:cNvPr>
          <p:cNvGraphicFramePr>
            <a:graphicFrameLocks noChangeAspect="1"/>
          </p:cNvGraphicFramePr>
          <p:nvPr>
            <p:extLst>
              <p:ext uri="{D42A27DB-BD31-4B8C-83A1-F6EECF244321}">
                <p14:modId xmlns:p14="http://schemas.microsoft.com/office/powerpoint/2010/main" val="2705013389"/>
              </p:ext>
            </p:extLst>
          </p:nvPr>
        </p:nvGraphicFramePr>
        <p:xfrm>
          <a:off x="685800" y="914400"/>
          <a:ext cx="2438400" cy="1206090"/>
        </p:xfrm>
        <a:graphic>
          <a:graphicData uri="http://schemas.openxmlformats.org/presentationml/2006/ole">
            <mc:AlternateContent xmlns:mc="http://schemas.openxmlformats.org/markup-compatibility/2006">
              <mc:Choice xmlns:v="urn:schemas-microsoft-com:vml" Requires="v">
                <p:oleObj spid="_x0000_s12368" name="Equation" r:id="rId5" imgW="850531" imgH="418918" progId="Equation.3">
                  <p:embed/>
                </p:oleObj>
              </mc:Choice>
              <mc:Fallback>
                <p:oleObj name="Equation" r:id="rId5" imgW="850531" imgH="418918" progId="Equation.3">
                  <p:embed/>
                  <p:pic>
                    <p:nvPicPr>
                      <p:cNvPr id="122470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914400"/>
                        <a:ext cx="2438400" cy="120609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21D3302A-BB91-E442-8AFE-BD28E412D8F8}"/>
              </a:ext>
            </a:extLst>
          </p:cNvPr>
          <p:cNvSpPr txBox="1"/>
          <p:nvPr/>
        </p:nvSpPr>
        <p:spPr>
          <a:xfrm>
            <a:off x="4328160" y="1325880"/>
            <a:ext cx="3760966" cy="523220"/>
          </a:xfrm>
          <a:prstGeom prst="rect">
            <a:avLst/>
          </a:prstGeom>
          <a:noFill/>
        </p:spPr>
        <p:txBody>
          <a:bodyPr wrap="none" rtlCol="0">
            <a:spAutoFit/>
          </a:bodyPr>
          <a:lstStyle/>
          <a:p>
            <a:r>
              <a:rPr lang="en-US" sz="2800" dirty="0">
                <a:solidFill>
                  <a:schemeClr val="bg2"/>
                </a:solidFill>
              </a:rPr>
              <a:t>this c is </a:t>
            </a:r>
            <a:r>
              <a:rPr lang="en-US" sz="2800" i="1" dirty="0">
                <a:solidFill>
                  <a:srgbClr val="0070C0"/>
                </a:solidFill>
              </a:rPr>
              <a:t>phase velocity</a:t>
            </a:r>
            <a:endParaRPr lang="en-US" sz="2800" dirty="0">
              <a:solidFill>
                <a:srgbClr val="0070C0"/>
              </a:solidFill>
            </a:endParaRPr>
          </a:p>
        </p:txBody>
      </p:sp>
      <p:sp>
        <p:nvSpPr>
          <p:cNvPr id="3" name="TextBox 2">
            <a:extLst>
              <a:ext uri="{FF2B5EF4-FFF2-40B4-BE49-F238E27FC236}">
                <a16:creationId xmlns:a16="http://schemas.microsoft.com/office/drawing/2014/main" id="{8CBD4250-05A6-3A4B-BF27-03CBC7F0227C}"/>
              </a:ext>
            </a:extLst>
          </p:cNvPr>
          <p:cNvSpPr txBox="1"/>
          <p:nvPr/>
        </p:nvSpPr>
        <p:spPr>
          <a:xfrm rot="17687981">
            <a:off x="3503862" y="5378680"/>
            <a:ext cx="1794081" cy="584775"/>
          </a:xfrm>
          <a:prstGeom prst="rect">
            <a:avLst/>
          </a:prstGeom>
          <a:noFill/>
        </p:spPr>
        <p:txBody>
          <a:bodyPr wrap="none" rtlCol="0">
            <a:spAutoFit/>
          </a:bodyPr>
          <a:lstStyle/>
          <a:p>
            <a:r>
              <a:rPr lang="en-US" sz="3200" dirty="0">
                <a:solidFill>
                  <a:srgbClr val="C00000"/>
                </a:solidFill>
              </a:rPr>
              <a:t>Note!! </a:t>
            </a:r>
            <a:r>
              <a:rPr lang="en-US" sz="3200" dirty="0">
                <a:solidFill>
                  <a:srgbClr val="C00000"/>
                </a:solidFill>
                <a:sym typeface="Wingdings" pitchFamily="2" charset="2"/>
              </a:rPr>
              <a:t></a:t>
            </a:r>
            <a:endParaRPr lang="en-US" sz="3200" dirty="0">
              <a:solidFill>
                <a:srgbClr val="C00000"/>
              </a:solidFill>
            </a:endParaRPr>
          </a:p>
        </p:txBody>
      </p:sp>
    </p:spTree>
    <p:extLst>
      <p:ext uri="{BB962C8B-B14F-4D97-AF65-F5344CB8AC3E}">
        <p14:creationId xmlns:p14="http://schemas.microsoft.com/office/powerpoint/2010/main" val="2643116628"/>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62556-3AA0-2043-8182-2FCF34F1F3E3}"/>
              </a:ext>
            </a:extLst>
          </p:cNvPr>
          <p:cNvPicPr>
            <a:picLocks noChangeAspect="1"/>
          </p:cNvPicPr>
          <p:nvPr/>
        </p:nvPicPr>
        <p:blipFill>
          <a:blip r:embed="rId2"/>
          <a:stretch>
            <a:fillRect/>
          </a:stretch>
        </p:blipFill>
        <p:spPr>
          <a:xfrm>
            <a:off x="2010971" y="0"/>
            <a:ext cx="5061098" cy="6858000"/>
          </a:xfrm>
          <a:prstGeom prst="rect">
            <a:avLst/>
          </a:prstGeom>
        </p:spPr>
      </p:pic>
      <p:sp>
        <p:nvSpPr>
          <p:cNvPr id="4" name="TextBox 3">
            <a:extLst>
              <a:ext uri="{FF2B5EF4-FFF2-40B4-BE49-F238E27FC236}">
                <a16:creationId xmlns:a16="http://schemas.microsoft.com/office/drawing/2014/main" id="{D499D998-BA00-F247-9E62-8E329FB426D7}"/>
              </a:ext>
            </a:extLst>
          </p:cNvPr>
          <p:cNvSpPr txBox="1"/>
          <p:nvPr/>
        </p:nvSpPr>
        <p:spPr>
          <a:xfrm rot="5400000">
            <a:off x="1234440" y="2971799"/>
            <a:ext cx="1508746" cy="646331"/>
          </a:xfrm>
          <a:prstGeom prst="rect">
            <a:avLst/>
          </a:prstGeom>
          <a:noFill/>
        </p:spPr>
        <p:txBody>
          <a:bodyPr wrap="none" rtlCol="0">
            <a:spAutoFit/>
          </a:bodyPr>
          <a:lstStyle/>
          <a:p>
            <a:r>
              <a:rPr lang="en-US" sz="3600" dirty="0">
                <a:solidFill>
                  <a:srgbClr val="0070C0"/>
                </a:solidFill>
              </a:rPr>
              <a:t>time</a:t>
            </a:r>
            <a:r>
              <a:rPr lang="en-US" sz="3600" dirty="0">
                <a:solidFill>
                  <a:srgbClr val="0070C0"/>
                </a:solidFill>
                <a:sym typeface="Wingdings" pitchFamily="2" charset="2"/>
              </a:rPr>
              <a:t></a:t>
            </a:r>
            <a:endParaRPr lang="en-US" sz="3600" dirty="0">
              <a:solidFill>
                <a:srgbClr val="0070C0"/>
              </a:solidFill>
            </a:endParaRPr>
          </a:p>
        </p:txBody>
      </p:sp>
      <p:cxnSp>
        <p:nvCxnSpPr>
          <p:cNvPr id="6" name="Straight Arrow Connector 5">
            <a:extLst>
              <a:ext uri="{FF2B5EF4-FFF2-40B4-BE49-F238E27FC236}">
                <a16:creationId xmlns:a16="http://schemas.microsoft.com/office/drawing/2014/main" id="{E3624196-711B-AC47-A122-B794DC92205E}"/>
              </a:ext>
            </a:extLst>
          </p:cNvPr>
          <p:cNvCxnSpPr/>
          <p:nvPr/>
        </p:nvCxnSpPr>
        <p:spPr bwMode="auto">
          <a:xfrm>
            <a:off x="3459480" y="2758440"/>
            <a:ext cx="2590800" cy="173736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447B79AD-1565-AD4E-BF4B-E889AE8337D5}"/>
              </a:ext>
            </a:extLst>
          </p:cNvPr>
          <p:cNvSpPr txBox="1"/>
          <p:nvPr/>
        </p:nvSpPr>
        <p:spPr>
          <a:xfrm>
            <a:off x="7056120" y="3596640"/>
            <a:ext cx="1783080" cy="1938992"/>
          </a:xfrm>
          <a:prstGeom prst="rect">
            <a:avLst/>
          </a:prstGeom>
          <a:noFill/>
        </p:spPr>
        <p:txBody>
          <a:bodyPr wrap="square" rtlCol="0">
            <a:spAutoFit/>
          </a:bodyPr>
          <a:lstStyle/>
          <a:p>
            <a:r>
              <a:rPr lang="en-US" sz="2000" dirty="0">
                <a:solidFill>
                  <a:srgbClr val="FFC000"/>
                </a:solidFill>
              </a:rPr>
              <a:t>group or energy speed: fast eastward: </a:t>
            </a:r>
            <a:r>
              <a:rPr lang="en-US" sz="2000" dirty="0">
                <a:solidFill>
                  <a:srgbClr val="FF0000"/>
                </a:solidFill>
              </a:rPr>
              <a:t>2U for stationary waves</a:t>
            </a:r>
          </a:p>
        </p:txBody>
      </p:sp>
      <p:sp>
        <p:nvSpPr>
          <p:cNvPr id="8" name="TextBox 7">
            <a:extLst>
              <a:ext uri="{FF2B5EF4-FFF2-40B4-BE49-F238E27FC236}">
                <a16:creationId xmlns:a16="http://schemas.microsoft.com/office/drawing/2014/main" id="{A01A5754-E85D-9740-B7F2-80A1EF58481F}"/>
              </a:ext>
            </a:extLst>
          </p:cNvPr>
          <p:cNvSpPr txBox="1"/>
          <p:nvPr/>
        </p:nvSpPr>
        <p:spPr>
          <a:xfrm>
            <a:off x="6964680" y="960120"/>
            <a:ext cx="2072640" cy="2308324"/>
          </a:xfrm>
          <a:prstGeom prst="rect">
            <a:avLst/>
          </a:prstGeom>
          <a:noFill/>
        </p:spPr>
        <p:txBody>
          <a:bodyPr wrap="square" rtlCol="0">
            <a:spAutoFit/>
          </a:bodyPr>
          <a:lstStyle/>
          <a:p>
            <a:r>
              <a:rPr lang="en-US" sz="2400" dirty="0">
                <a:solidFill>
                  <a:srgbClr val="7030A0"/>
                </a:solidFill>
              </a:rPr>
              <a:t>phase velocity near zero (almost stationary waves,) like in the river</a:t>
            </a:r>
          </a:p>
        </p:txBody>
      </p:sp>
      <p:sp>
        <p:nvSpPr>
          <p:cNvPr id="9" name="TextBox 8">
            <a:extLst>
              <a:ext uri="{FF2B5EF4-FFF2-40B4-BE49-F238E27FC236}">
                <a16:creationId xmlns:a16="http://schemas.microsoft.com/office/drawing/2014/main" id="{751BB5B8-D158-DD49-8678-F06A87257A8D}"/>
              </a:ext>
            </a:extLst>
          </p:cNvPr>
          <p:cNvSpPr txBox="1"/>
          <p:nvPr/>
        </p:nvSpPr>
        <p:spPr>
          <a:xfrm>
            <a:off x="304800" y="518160"/>
            <a:ext cx="2423160" cy="1569660"/>
          </a:xfrm>
          <a:prstGeom prst="rect">
            <a:avLst/>
          </a:prstGeom>
          <a:noFill/>
        </p:spPr>
        <p:txBody>
          <a:bodyPr wrap="square" rtlCol="0">
            <a:spAutoFit/>
          </a:bodyPr>
          <a:lstStyle/>
          <a:p>
            <a:r>
              <a:rPr lang="en-US" sz="2400" u="sng" dirty="0">
                <a:solidFill>
                  <a:schemeClr val="bg2"/>
                </a:solidFill>
              </a:rPr>
              <a:t>Example</a:t>
            </a:r>
            <a:r>
              <a:rPr lang="en-US" sz="2400" dirty="0">
                <a:solidFill>
                  <a:schemeClr val="bg2"/>
                </a:solidFill>
              </a:rPr>
              <a:t>: </a:t>
            </a:r>
          </a:p>
          <a:p>
            <a:r>
              <a:rPr lang="en-US" sz="2400" dirty="0">
                <a:solidFill>
                  <a:schemeClr val="bg2"/>
                </a:solidFill>
              </a:rPr>
              <a:t>Z’(</a:t>
            </a:r>
            <a:r>
              <a:rPr lang="en-US" sz="2400" dirty="0" err="1">
                <a:solidFill>
                  <a:schemeClr val="bg2"/>
                </a:solidFill>
              </a:rPr>
              <a:t>lon</a:t>
            </a:r>
            <a:r>
              <a:rPr lang="en-US" sz="2400" dirty="0">
                <a:solidFill>
                  <a:schemeClr val="bg2"/>
                </a:solidFill>
              </a:rPr>
              <a:t>, time) </a:t>
            </a:r>
          </a:p>
          <a:p>
            <a:r>
              <a:rPr lang="en-US" sz="2400" dirty="0">
                <a:solidFill>
                  <a:schemeClr val="bg2"/>
                </a:solidFill>
              </a:rPr>
              <a:t>diagram</a:t>
            </a:r>
          </a:p>
          <a:p>
            <a:endParaRPr lang="en-US" sz="2400" dirty="0">
              <a:solidFill>
                <a:schemeClr val="bg2"/>
              </a:solidFill>
            </a:endParaRPr>
          </a:p>
        </p:txBody>
      </p:sp>
      <p:pic>
        <p:nvPicPr>
          <p:cNvPr id="2" name="Picture 1">
            <a:extLst>
              <a:ext uri="{FF2B5EF4-FFF2-40B4-BE49-F238E27FC236}">
                <a16:creationId xmlns:a16="http://schemas.microsoft.com/office/drawing/2014/main" id="{22ED603B-C32C-5144-9BCF-8E9B0D05EAD7}"/>
              </a:ext>
            </a:extLst>
          </p:cNvPr>
          <p:cNvPicPr>
            <a:picLocks noChangeAspect="1"/>
          </p:cNvPicPr>
          <p:nvPr/>
        </p:nvPicPr>
        <p:blipFill>
          <a:blip r:embed="rId3"/>
          <a:stretch>
            <a:fillRect/>
          </a:stretch>
        </p:blipFill>
        <p:spPr>
          <a:xfrm>
            <a:off x="6979920" y="5502859"/>
            <a:ext cx="1783080" cy="1355141"/>
          </a:xfrm>
          <a:prstGeom prst="rect">
            <a:avLst/>
          </a:prstGeom>
        </p:spPr>
      </p:pic>
      <p:pic>
        <p:nvPicPr>
          <p:cNvPr id="5" name="Picture 4">
            <a:extLst>
              <a:ext uri="{FF2B5EF4-FFF2-40B4-BE49-F238E27FC236}">
                <a16:creationId xmlns:a16="http://schemas.microsoft.com/office/drawing/2014/main" id="{A3FB4F92-61D4-7A47-B75F-4901468B8D7C}"/>
              </a:ext>
            </a:extLst>
          </p:cNvPr>
          <p:cNvPicPr>
            <a:picLocks noChangeAspect="1"/>
          </p:cNvPicPr>
          <p:nvPr/>
        </p:nvPicPr>
        <p:blipFill>
          <a:blip r:embed="rId4"/>
          <a:stretch>
            <a:fillRect/>
          </a:stretch>
        </p:blipFill>
        <p:spPr>
          <a:xfrm>
            <a:off x="7056748" y="0"/>
            <a:ext cx="1858652" cy="1066800"/>
          </a:xfrm>
          <a:prstGeom prst="rect">
            <a:avLst/>
          </a:prstGeom>
        </p:spPr>
      </p:pic>
    </p:spTree>
    <p:extLst>
      <p:ext uri="{BB962C8B-B14F-4D97-AF65-F5344CB8AC3E}">
        <p14:creationId xmlns:p14="http://schemas.microsoft.com/office/powerpoint/2010/main" val="3735470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C790-FA3A-6E43-AE92-FC1CE05B8F7A}"/>
              </a:ext>
            </a:extLst>
          </p:cNvPr>
          <p:cNvSpPr>
            <a:spLocks noGrp="1"/>
          </p:cNvSpPr>
          <p:nvPr>
            <p:ph type="title"/>
          </p:nvPr>
        </p:nvSpPr>
        <p:spPr/>
        <p:txBody>
          <a:bodyPr/>
          <a:lstStyle/>
          <a:p>
            <a:r>
              <a:rPr lang="en-US" dirty="0"/>
              <a:t>midlatitude Rossby waves review</a:t>
            </a:r>
          </a:p>
        </p:txBody>
      </p:sp>
      <p:sp>
        <p:nvSpPr>
          <p:cNvPr id="3" name="Content Placeholder 2">
            <a:extLst>
              <a:ext uri="{FF2B5EF4-FFF2-40B4-BE49-F238E27FC236}">
                <a16:creationId xmlns:a16="http://schemas.microsoft.com/office/drawing/2014/main" id="{7613E0EA-C01D-DF49-B4B1-AC42BEDAA1C7}"/>
              </a:ext>
            </a:extLst>
          </p:cNvPr>
          <p:cNvSpPr>
            <a:spLocks noGrp="1"/>
          </p:cNvSpPr>
          <p:nvPr>
            <p:ph idx="1"/>
          </p:nvPr>
        </p:nvSpPr>
        <p:spPr/>
        <p:txBody>
          <a:bodyPr/>
          <a:lstStyle/>
          <a:p>
            <a:r>
              <a:rPr lang="en-US" dirty="0"/>
              <a:t>Wirth, V., M. Riemer, E.K. Chang, and O. Martius, 2018: </a:t>
            </a:r>
            <a:r>
              <a:rPr lang="en-US" u="sng" dirty="0">
                <a:hlinkClick r:id="rId2"/>
              </a:rPr>
              <a:t>Rossby Wave Packets on the Midlatitude Waveguide—A Review.</a:t>
            </a:r>
            <a:r>
              <a:rPr lang="en-US" dirty="0"/>
              <a:t> </a:t>
            </a:r>
          </a:p>
          <a:p>
            <a:r>
              <a:rPr lang="en-US" i="1" dirty="0"/>
              <a:t>Mon. </a:t>
            </a:r>
            <a:r>
              <a:rPr lang="en-US" i="1" dirty="0" err="1"/>
              <a:t>Wea</a:t>
            </a:r>
            <a:r>
              <a:rPr lang="en-US" i="1" dirty="0"/>
              <a:t>. Rev.,</a:t>
            </a:r>
            <a:r>
              <a:rPr lang="en-US" dirty="0"/>
              <a:t> </a:t>
            </a:r>
            <a:r>
              <a:rPr lang="en-US" b="1" dirty="0"/>
              <a:t>146</a:t>
            </a:r>
            <a:r>
              <a:rPr lang="en-US" dirty="0"/>
              <a:t>, 1965–2001</a:t>
            </a:r>
          </a:p>
          <a:p>
            <a:r>
              <a:rPr lang="en-US" u="sng" dirty="0">
                <a:hlinkClick r:id="rId3"/>
              </a:rPr>
              <a:t>https://doi.org/10.1175/MWR-D-16-0483.1</a:t>
            </a:r>
            <a:r>
              <a:rPr lang="en-US" dirty="0"/>
              <a:t> </a:t>
            </a:r>
          </a:p>
        </p:txBody>
      </p:sp>
    </p:spTree>
    <p:extLst>
      <p:ext uri="{BB962C8B-B14F-4D97-AF65-F5344CB8AC3E}">
        <p14:creationId xmlns:p14="http://schemas.microsoft.com/office/powerpoint/2010/main" val="232226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74A8CA0E-0596-8648-8721-91B3563C165C}"/>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An RWP over North America at 0000 UTC 7 Aug 2002. (a) Magnitude of the horizontal wind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(b) Meridional wind υ at 300 hPa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and isolines of 300-hPa geopotential height Z (black contours, every 150 m). (c) Envelope (color shading, in m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of the meridional wind υ at 300 hPa. (d) Ertel potential vorticity on the 330-K isentrope (color shading, in PVU; 1 PVU = 10</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−6</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K kg</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m</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2</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s</a:t>
            </a:r>
            <a:r>
              <a:rPr kumimoji="0" lang="en-US" altLang="en-US" sz="1200" b="0" i="0" u="none" strike="noStrike" kern="1200" cap="none" spc="0" normalizeH="0" baseline="30000" noProof="0">
                <a:ln>
                  <a:noFill/>
                </a:ln>
                <a:solidFill>
                  <a:srgbClr val="00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 The data used for this figure are from the ERA-Interim project (Dee et al. 2011).
</a:t>
            </a:r>
          </a:p>
        </p:txBody>
      </p:sp>
      <p:sp>
        <p:nvSpPr>
          <p:cNvPr id="2054" name="TextBox 11">
            <a:extLst>
              <a:ext uri="{FF2B5EF4-FFF2-40B4-BE49-F238E27FC236}">
                <a16:creationId xmlns:a16="http://schemas.microsoft.com/office/drawing/2014/main" id="{A8036452-3E44-194E-8C8A-BB3179C9AA7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ED43EF35-AD32-4C42-907E-886D54A50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2C12CDA-508D-D748-8751-2BB29B56CC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13"/>
          <a:stretch/>
        </p:blipFill>
        <p:spPr bwMode="auto">
          <a:xfrm>
            <a:off x="1158240" y="1783080"/>
            <a:ext cx="6309360" cy="331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 name="TextBox 1">
            <a:extLst>
              <a:ext uri="{FF2B5EF4-FFF2-40B4-BE49-F238E27FC236}">
                <a16:creationId xmlns:a16="http://schemas.microsoft.com/office/drawing/2014/main" id="{7E877E06-BD6D-5C47-807D-C09959792369}"/>
              </a:ext>
            </a:extLst>
          </p:cNvPr>
          <p:cNvSpPr txBox="1"/>
          <p:nvPr/>
        </p:nvSpPr>
        <p:spPr>
          <a:xfrm>
            <a:off x="7543800" y="2179320"/>
            <a:ext cx="954107" cy="369332"/>
          </a:xfrm>
          <a:prstGeom prst="rect">
            <a:avLst/>
          </a:prstGeom>
          <a:noFill/>
        </p:spPr>
        <p:txBody>
          <a:bodyPr wrap="none" rtlCol="0">
            <a:spAutoFit/>
          </a:bodyPr>
          <a:lstStyle/>
          <a:p>
            <a:r>
              <a:rPr lang="en-US" dirty="0"/>
              <a:t>v and Z</a:t>
            </a:r>
          </a:p>
        </p:txBody>
      </p:sp>
      <p:sp>
        <p:nvSpPr>
          <p:cNvPr id="3" name="TextBox 2">
            <a:extLst>
              <a:ext uri="{FF2B5EF4-FFF2-40B4-BE49-F238E27FC236}">
                <a16:creationId xmlns:a16="http://schemas.microsoft.com/office/drawing/2014/main" id="{C1CD9AD5-635C-A341-A68F-CD133F2C9A76}"/>
              </a:ext>
            </a:extLst>
          </p:cNvPr>
          <p:cNvSpPr txBox="1"/>
          <p:nvPr/>
        </p:nvSpPr>
        <p:spPr>
          <a:xfrm>
            <a:off x="7818120" y="3063240"/>
            <a:ext cx="312906" cy="369332"/>
          </a:xfrm>
          <a:prstGeom prst="rect">
            <a:avLst/>
          </a:prstGeom>
          <a:noFill/>
        </p:spPr>
        <p:txBody>
          <a:bodyPr wrap="none" rtlCol="0">
            <a:spAutoFit/>
          </a:bodyPr>
          <a:lstStyle/>
          <a:p>
            <a:r>
              <a:rPr lang="en-US" dirty="0"/>
              <a:t>u</a:t>
            </a:r>
          </a:p>
        </p:txBody>
      </p:sp>
      <p:sp>
        <p:nvSpPr>
          <p:cNvPr id="4" name="TextBox 3">
            <a:extLst>
              <a:ext uri="{FF2B5EF4-FFF2-40B4-BE49-F238E27FC236}">
                <a16:creationId xmlns:a16="http://schemas.microsoft.com/office/drawing/2014/main" id="{0EE3B514-5143-F240-A17D-A45AA534EE7D}"/>
              </a:ext>
            </a:extLst>
          </p:cNvPr>
          <p:cNvSpPr txBox="1"/>
          <p:nvPr/>
        </p:nvSpPr>
        <p:spPr>
          <a:xfrm>
            <a:off x="7802880" y="4373880"/>
            <a:ext cx="731520" cy="369332"/>
          </a:xfrm>
          <a:prstGeom prst="rect">
            <a:avLst/>
          </a:prstGeom>
          <a:noFill/>
        </p:spPr>
        <p:txBody>
          <a:bodyPr wrap="square" rtlCol="0">
            <a:spAutoFit/>
          </a:bodyPr>
          <a:lstStyle/>
          <a:p>
            <a:r>
              <a:rPr lang="en-US" dirty="0"/>
              <a:t>PV</a:t>
            </a:r>
          </a:p>
        </p:txBody>
      </p:sp>
      <p:sp>
        <p:nvSpPr>
          <p:cNvPr id="6" name="Rectangle 5">
            <a:extLst>
              <a:ext uri="{FF2B5EF4-FFF2-40B4-BE49-F238E27FC236}">
                <a16:creationId xmlns:a16="http://schemas.microsoft.com/office/drawing/2014/main" id="{9395CEA3-0CA2-1B46-B9E1-3EA1E477BAF7}"/>
              </a:ext>
            </a:extLst>
          </p:cNvPr>
          <p:cNvSpPr/>
          <p:nvPr/>
        </p:nvSpPr>
        <p:spPr bwMode="auto">
          <a:xfrm>
            <a:off x="1158240" y="2164080"/>
            <a:ext cx="5745480" cy="28956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8" name="TextBox 7">
            <a:extLst>
              <a:ext uri="{FF2B5EF4-FFF2-40B4-BE49-F238E27FC236}">
                <a16:creationId xmlns:a16="http://schemas.microsoft.com/office/drawing/2014/main" id="{1F00E466-4F28-6A48-A55D-DB34D34EFA6F}"/>
              </a:ext>
            </a:extLst>
          </p:cNvPr>
          <p:cNvSpPr txBox="1"/>
          <p:nvPr/>
        </p:nvSpPr>
        <p:spPr>
          <a:xfrm>
            <a:off x="0" y="1874520"/>
            <a:ext cx="1167307" cy="646331"/>
          </a:xfrm>
          <a:prstGeom prst="rect">
            <a:avLst/>
          </a:prstGeom>
          <a:noFill/>
        </p:spPr>
        <p:txBody>
          <a:bodyPr wrap="none" rtlCol="0">
            <a:spAutoFit/>
          </a:bodyPr>
          <a:lstStyle/>
          <a:p>
            <a:r>
              <a:rPr lang="en-US" dirty="0"/>
              <a:t>show v </a:t>
            </a:r>
          </a:p>
          <a:p>
            <a:r>
              <a:rPr lang="en-US" dirty="0"/>
              <a:t>40-60N</a:t>
            </a:r>
            <a:r>
              <a:rPr lang="en-US" dirty="0">
                <a:sym typeface="Wingdings" pitchFamily="2" charset="2"/>
              </a:rPr>
              <a:t></a:t>
            </a:r>
            <a:endParaRPr lang="en-US" dirty="0"/>
          </a:p>
        </p:txBody>
      </p:sp>
    </p:spTree>
    <p:extLst>
      <p:ext uri="{BB962C8B-B14F-4D97-AF65-F5344CB8AC3E}">
        <p14:creationId xmlns:p14="http://schemas.microsoft.com/office/powerpoint/2010/main" val="303637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6B84D37-5D9E-014F-B637-78AEEA4469E0}"/>
              </a:ext>
            </a:extLst>
          </p:cNvPr>
          <p:cNvSpPr>
            <a:spLocks noGrp="1" noChangeArrowheads="1"/>
          </p:cNvSpPr>
          <p:nvPr>
            <p:ph type="title"/>
          </p:nvPr>
        </p:nvSpPr>
        <p:spPr>
          <a:xfrm>
            <a:off x="685800" y="304800"/>
            <a:ext cx="7772400" cy="609600"/>
          </a:xfrm>
        </p:spPr>
        <p:txBody>
          <a:bodyPr/>
          <a:lstStyle/>
          <a:p>
            <a:pPr eaLnBrk="1" hangingPunct="1">
              <a:defRPr/>
            </a:pPr>
            <a:r>
              <a:rPr lang="en-US" sz="3200" i="1" dirty="0"/>
              <a:t>Holy grail of dynamics</a:t>
            </a:r>
            <a:r>
              <a:rPr lang="en-US" sz="3200" dirty="0"/>
              <a:t>: get </a:t>
            </a:r>
            <a:r>
              <a:rPr lang="en-US" sz="3200" dirty="0">
                <a:latin typeface="Symbol" charset="2"/>
                <a:sym typeface="Symbol" charset="2"/>
              </a:rPr>
              <a:t></a:t>
            </a:r>
            <a:endParaRPr lang="en-US" sz="3200" b="1" dirty="0">
              <a:solidFill>
                <a:srgbClr val="FFFF00"/>
              </a:solidFill>
              <a:effectLst>
                <a:outerShdw blurRad="38100" dist="38100" dir="2700000" algn="tl">
                  <a:srgbClr val="DDDDDD"/>
                </a:outerShdw>
              </a:effectLst>
              <a:latin typeface="Times" charset="0"/>
            </a:endParaRPr>
          </a:p>
        </p:txBody>
      </p:sp>
      <p:pic>
        <p:nvPicPr>
          <p:cNvPr id="38915" name="Picture 12" descr="final">
            <a:extLst>
              <a:ext uri="{FF2B5EF4-FFF2-40B4-BE49-F238E27FC236}">
                <a16:creationId xmlns:a16="http://schemas.microsoft.com/office/drawing/2014/main" id="{91FEFF9E-2C83-3049-817E-07B488284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066800"/>
            <a:ext cx="28575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13" descr="final">
            <a:extLst>
              <a:ext uri="{FF2B5EF4-FFF2-40B4-BE49-F238E27FC236}">
                <a16:creationId xmlns:a16="http://schemas.microsoft.com/office/drawing/2014/main" id="{7862726C-85E9-2C46-922F-F9F4F375D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438400"/>
            <a:ext cx="31750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8" name="Text Box 14">
            <a:extLst>
              <a:ext uri="{FF2B5EF4-FFF2-40B4-BE49-F238E27FC236}">
                <a16:creationId xmlns:a16="http://schemas.microsoft.com/office/drawing/2014/main" id="{78F334E7-8BDA-394B-852C-C1394C9C2F9F}"/>
              </a:ext>
            </a:extLst>
          </p:cNvPr>
          <p:cNvSpPr txBox="1">
            <a:spLocks noChangeArrowheads="1"/>
          </p:cNvSpPr>
          <p:nvPr/>
        </p:nvSpPr>
        <p:spPr bwMode="auto">
          <a:xfrm>
            <a:off x="4572000" y="1295400"/>
            <a:ext cx="4168775" cy="579438"/>
          </a:xfrm>
          <a:prstGeom prst="rect">
            <a:avLst/>
          </a:prstGeom>
          <a:no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3200" b="1" i="0" u="none" strike="noStrike" kern="1200" cap="none" spc="0" normalizeH="0" baseline="0" noProof="0">
                <a:ln>
                  <a:noFill/>
                </a:ln>
                <a:solidFill>
                  <a:srgbClr val="FF3300"/>
                </a:solidFill>
                <a:effectLst>
                  <a:outerShdw blurRad="38100" dist="38100" dir="2700000" algn="tl">
                    <a:srgbClr val="DDDDDD"/>
                  </a:outerShdw>
                </a:effectLst>
                <a:uLnTx/>
                <a:uFillTx/>
                <a:latin typeface="Times" charset="0"/>
                <a:ea typeface="ＭＳ Ｐゴシック" pitchFamily="-84" charset="-128"/>
              </a:rPr>
              <a:t>There it is! Grab it!</a:t>
            </a:r>
          </a:p>
        </p:txBody>
      </p:sp>
      <p:sp>
        <p:nvSpPr>
          <p:cNvPr id="6159" name="Text Box 15">
            <a:extLst>
              <a:ext uri="{FF2B5EF4-FFF2-40B4-BE49-F238E27FC236}">
                <a16:creationId xmlns:a16="http://schemas.microsoft.com/office/drawing/2014/main" id="{4BB2200F-CDAA-FC42-B2F2-9D7FC131A34B}"/>
              </a:ext>
            </a:extLst>
          </p:cNvPr>
          <p:cNvSpPr txBox="1">
            <a:spLocks noChangeArrowheads="1"/>
          </p:cNvSpPr>
          <p:nvPr/>
        </p:nvSpPr>
        <p:spPr bwMode="auto">
          <a:xfrm>
            <a:off x="4191000" y="2270125"/>
            <a:ext cx="4800600" cy="1220788"/>
          </a:xfrm>
          <a:prstGeom prst="rect">
            <a:avLst/>
          </a:prstGeom>
          <a:noFill/>
          <a:ln w="9525">
            <a:noFill/>
            <a:miter lim="800000"/>
            <a:headEnd/>
            <a:tailEnd/>
          </a:ln>
        </p:spPr>
        <p:txBody>
          <a:bodyPr>
            <a:spAutoFit/>
          </a:body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sz="3200" b="1" i="0" u="none" strike="noStrike" kern="1200" cap="none" spc="0" normalizeH="0" baseline="0" noProof="0">
                <a:ln>
                  <a:noFill/>
                </a:ln>
                <a:solidFill>
                  <a:srgbClr val="FF3300"/>
                </a:solidFill>
                <a:effectLst>
                  <a:outerShdw blurRad="38100" dist="38100" dir="2700000" algn="tl">
                    <a:srgbClr val="DDDDDD"/>
                  </a:outerShdw>
                </a:effectLst>
                <a:uLnTx/>
                <a:uFillTx/>
                <a:latin typeface="Times" charset="0"/>
                <a:ea typeface="ＭＳ Ｐゴシック" pitchFamily="-84" charset="-128"/>
              </a:rPr>
              <a:t>Yeah I took Calc 1</a:t>
            </a:r>
          </a:p>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sz="2800" b="1" i="0" u="none" strike="noStrike" kern="1200" cap="none" spc="0" normalizeH="0" baseline="0" noProof="0">
                <a:ln>
                  <a:noFill/>
                </a:ln>
                <a:solidFill>
                  <a:srgbClr val="FF3300"/>
                </a:solidFill>
                <a:effectLst>
                  <a:outerShdw blurRad="38100" dist="38100" dir="2700000" algn="tl">
                    <a:srgbClr val="DDDDDD"/>
                  </a:outerShdw>
                </a:effectLst>
                <a:uLnTx/>
                <a:uFillTx/>
                <a:latin typeface="Times" charset="0"/>
                <a:ea typeface="ＭＳ Ｐゴシック" pitchFamily="-84" charset="-128"/>
              </a:rPr>
              <a:t>Oops, it's hooked to wind</a:t>
            </a:r>
          </a:p>
        </p:txBody>
      </p:sp>
      <p:pic>
        <p:nvPicPr>
          <p:cNvPr id="6160" name="Picture 16" descr="final">
            <a:extLst>
              <a:ext uri="{FF2B5EF4-FFF2-40B4-BE49-F238E27FC236}">
                <a16:creationId xmlns:a16="http://schemas.microsoft.com/office/drawing/2014/main" id="{DF9EA967-8F36-BF4B-99F5-96A7E5B31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657600"/>
            <a:ext cx="3657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1" name="Text Box 17">
            <a:extLst>
              <a:ext uri="{FF2B5EF4-FFF2-40B4-BE49-F238E27FC236}">
                <a16:creationId xmlns:a16="http://schemas.microsoft.com/office/drawing/2014/main" id="{30371D77-CDB6-B142-80CB-29A60F1EBB2E}"/>
              </a:ext>
            </a:extLst>
          </p:cNvPr>
          <p:cNvSpPr txBox="1">
            <a:spLocks noChangeArrowheads="1"/>
          </p:cNvSpPr>
          <p:nvPr/>
        </p:nvSpPr>
        <p:spPr bwMode="auto">
          <a:xfrm>
            <a:off x="4648200" y="3733800"/>
            <a:ext cx="4038600" cy="1200329"/>
          </a:xfrm>
          <a:prstGeom prst="rect">
            <a:avLst/>
          </a:prstGeom>
          <a:no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err="1">
                <a:ln>
                  <a:noFill/>
                </a:ln>
                <a:solidFill>
                  <a:srgbClr val="FF3300"/>
                </a:solidFill>
                <a:effectLst>
                  <a:outerShdw blurRad="38100" dist="38100" dir="2700000" algn="tl">
                    <a:srgbClr val="DDDDDD"/>
                  </a:outerShdw>
                </a:effectLst>
                <a:uLnTx/>
                <a:uFillTx/>
                <a:latin typeface="Times" charset="0"/>
                <a:ea typeface="ＭＳ Ｐゴシック" pitchFamily="-84" charset="-128"/>
              </a:rPr>
              <a:t>uhh</a:t>
            </a:r>
            <a:r>
              <a:rPr kumimoji="0" lang="en-US" sz="1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Times" charset="0"/>
                <a:ea typeface="ＭＳ Ｐゴシック" pitchFamily="-84" charset="-128"/>
              </a:rPr>
              <a:t>, ... this could take awhile</a:t>
            </a:r>
          </a:p>
          <a:p>
            <a:pPr marL="0" marR="0" lvl="0" indent="0" algn="l" defTabSz="457200" rtl="0" eaLnBrk="1" fontAlgn="base" latinLnBrk="0" hangingPunct="1">
              <a:lnSpc>
                <a:spcPct val="100000"/>
              </a:lnSpc>
              <a:spcBef>
                <a:spcPct val="50000"/>
              </a:spcBef>
              <a:spcAft>
                <a:spcPct val="0"/>
              </a:spcAft>
              <a:buClrTx/>
              <a:buSzTx/>
              <a:buFontTx/>
              <a:buNone/>
              <a:tabLst/>
              <a:defRPr/>
            </a:pPr>
            <a:endParaRPr lang="en-US" dirty="0">
              <a:solidFill>
                <a:srgbClr val="FF3300"/>
              </a:solidFill>
              <a:effectLst>
                <a:outerShdw blurRad="38100" dist="38100" dir="2700000" algn="tl">
                  <a:srgbClr val="DDDDDD"/>
                </a:outerShdw>
              </a:effectLst>
              <a:latin typeface="Times" charset="0"/>
              <a:ea typeface="ＭＳ Ｐゴシック" pitchFamily="-84" charset="-128"/>
            </a:endParaRP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Times" charset="0"/>
                <a:ea typeface="ＭＳ Ｐゴシック" pitchFamily="-84" charset="-128"/>
              </a:rPr>
              <a:t>at least let’s ignore friction… </a:t>
            </a:r>
          </a:p>
        </p:txBody>
      </p:sp>
    </p:spTree>
    <p:extLst>
      <p:ext uri="{BB962C8B-B14F-4D97-AF65-F5344CB8AC3E}">
        <p14:creationId xmlns:p14="http://schemas.microsoft.com/office/powerpoint/2010/main" val="502285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1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5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5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1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6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1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9" grpId="0" build="p" autoUpdateAnimBg="0"/>
      <p:bldP spid="6161"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From: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Rossby Wave Packets on the Midlatitude Waveguide—A Review</a:t>
            </a:r>
          </a:p>
        </p:txBody>
      </p:sp>
      <p:sp>
        <p:nvSpPr>
          <p:cNvPr id="2052" name="Text Placeholder 2">
            <a:extLst>
              <a:ext uri="{FF2B5EF4-FFF2-40B4-BE49-F238E27FC236}">
                <a16:creationId xmlns:a16="http://schemas.microsoft.com/office/drawing/2014/main" id="{2D51C4AB-884D-7B4C-ABA2-EACFC50C9AC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Northern Hemisphere RWP at (a) 0000 UTC 7 Aug and (b) 0000 UTC 9 Aug 2002. Both panels show the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300-hPa meridional wind </a:t>
            </a:r>
            <a:r>
              <a:rPr lang="en-US" altLang="en-US" sz="1200" dirty="0">
                <a:solidFill>
                  <a:srgbClr val="FF0000"/>
                </a:solidFill>
                <a:latin typeface="Helvetica" pitchFamily="2" charset="0"/>
                <a:ea typeface="ＭＳ Ｐゴシック" panose="020B0600070205080204" pitchFamily="34" charset="-128"/>
                <a:cs typeface="Arial"/>
              </a:rPr>
              <a:t>v</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 (blue line, in m s</a:t>
            </a:r>
            <a:r>
              <a:rPr kumimoji="0" lang="en-US" altLang="en-US" sz="1200" b="0" i="0" u="none" strike="noStrike" kern="1200" cap="none" spc="0" normalizeH="0" baseline="30000" noProof="0" dirty="0">
                <a:ln>
                  <a:noFill/>
                </a:ln>
                <a:solidFill>
                  <a:srgbClr val="FF0000"/>
                </a:solidFill>
                <a:effectLst/>
                <a:uLnTx/>
                <a:uFillTx/>
                <a:latin typeface="Helvetica" pitchFamily="2" charset="0"/>
                <a:ea typeface="ＭＳ Ｐゴシック" panose="020B0600070205080204" pitchFamily="34" charset="-128"/>
                <a:cs typeface="Arial"/>
              </a:rPr>
              <a:t>−1</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 </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restricted to zonal wavenumbers 4–10 and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Arial"/>
              </a:rPr>
              <a:t>averaged over 40°–60°N</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as well as the corresponding envelope  (red lines). The position of individual troughs is diagnosed by the change from negative to positive </a:t>
            </a:r>
            <a:r>
              <a:rPr kumimoji="0" lang="en-US" altLang="en-US" sz="1200" b="0" i="0" u="none" strike="noStrike" kern="1200" cap="none" spc="0" normalizeH="0" baseline="0" noProof="0" dirty="0" err="1">
                <a:ln>
                  <a:noFill/>
                </a:ln>
                <a:solidFill>
                  <a:srgbClr val="000000"/>
                </a:solidFill>
                <a:effectLst/>
                <a:uLnTx/>
                <a:uFillTx/>
                <a:latin typeface="Helvetica" pitchFamily="2" charset="0"/>
                <a:ea typeface="ＭＳ Ｐゴシック" panose="020B0600070205080204" pitchFamily="34" charset="-128"/>
                <a:cs typeface="Arial"/>
              </a:rPr>
              <a:t>υ</a:t>
            </a:r>
            <a:r>
              <a:rPr kumimoji="0" lang="en-US" altLang="en-US" sz="12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Arial"/>
              </a:rPr>
              <a:t> and denoted by capital letters A, B, C,.... The upstream trough A has practically vanished from the RWP during the 48-h time span, while two downstream troughs D and E have been created during that time.
</a:t>
            </a:r>
          </a:p>
        </p:txBody>
      </p:sp>
      <p:sp>
        <p:nvSpPr>
          <p:cNvPr id="2054" name="TextBox 11">
            <a:extLst>
              <a:ext uri="{FF2B5EF4-FFF2-40B4-BE49-F238E27FC236}">
                <a16:creationId xmlns:a16="http://schemas.microsoft.com/office/drawing/2014/main" id="{1DD147F6-332C-3347-8C6D-43A7BD831A02}"/>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Figure </a:t>
            </a:r>
            <a:r>
              <a:rPr kumimoji="0" lang="en-US" altLang="en-US" sz="13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Legend</a:t>
            </a:r>
            <a:r>
              <a:rPr kumimoji="0" lang="en-US" altLang="en-US" sz="1200" b="1"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Arial"/>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2A2A2A"/>
                </a:solidFill>
                <a:effectLst/>
                <a:uLnTx/>
                <a:uFillTx/>
                <a:latin typeface="Arial" panose="020B0604020202020204" pitchFamily="34" charset="0"/>
                <a:ea typeface="ＭＳ Ｐゴシック" panose="020B0600070205080204" pitchFamily="34" charset="-128"/>
                <a:cs typeface="Arial"/>
              </a:rPr>
              <a:t>Copyright © 2020 American Meteorological Society</a:t>
            </a:r>
          </a:p>
        </p:txBody>
      </p:sp>
      <p:pic>
        <p:nvPicPr>
          <p:cNvPr id="2056" name="Picture 1">
            <a:extLst>
              <a:ext uri="{FF2B5EF4-FFF2-40B4-BE49-F238E27FC236}">
                <a16:creationId xmlns:a16="http://schemas.microsoft.com/office/drawing/2014/main" id="{35895DE3-6DA0-174B-9EA5-48A60A37C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5BDB8511-F4F3-CA45-BFED-B8C8AF534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7" y="1813560"/>
            <a:ext cx="8783455" cy="284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0" name="TextBox 9">
            <a:extLst>
              <a:ext uri="{FF2B5EF4-FFF2-40B4-BE49-F238E27FC236}">
                <a16:creationId xmlns:a16="http://schemas.microsoft.com/office/drawing/2014/main" id="{008C9DF4-3240-B844-A724-290009E0166C}"/>
              </a:ext>
            </a:extLst>
          </p:cNvPr>
          <p:cNvSpPr txBox="1"/>
          <p:nvPr/>
        </p:nvSpPr>
        <p:spPr>
          <a:xfrm>
            <a:off x="2545080" y="1783080"/>
            <a:ext cx="1082348" cy="646331"/>
          </a:xfrm>
          <a:prstGeom prst="rect">
            <a:avLst/>
          </a:prstGeom>
          <a:noFill/>
        </p:spPr>
        <p:txBody>
          <a:bodyPr wrap="none" rtlCol="0">
            <a:spAutoFit/>
          </a:bodyPr>
          <a:lstStyle/>
          <a:p>
            <a:r>
              <a:rPr lang="en-US" dirty="0"/>
              <a:t>shows v </a:t>
            </a:r>
          </a:p>
          <a:p>
            <a:r>
              <a:rPr lang="en-US" dirty="0"/>
              <a:t>40-60N</a:t>
            </a:r>
          </a:p>
        </p:txBody>
      </p:sp>
    </p:spTree>
    <p:extLst>
      <p:ext uri="{BB962C8B-B14F-4D97-AF65-F5344CB8AC3E}">
        <p14:creationId xmlns:p14="http://schemas.microsoft.com/office/powerpoint/2010/main" val="3286074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eaLnBrk="0" hangingPunct="0">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lang="en-US">
              <a:ln w="9525" cap="flat" cmpd="sng" algn="ctr">
                <a:noFill/>
                <a:prstDash val="solid"/>
                <a:round/>
                <a:headEnd type="none" w="med" len="med"/>
                <a:tailEnd type="none" w="med" len="med"/>
              </a:ln>
              <a:solidFill>
                <a:srgbClr val="000000"/>
              </a:solidFill>
              <a:latin typeface="Arial"/>
              <a:ea typeface="ＭＳ Ｐゴシック"/>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r>
              <a:rPr lang="en-US" altLang="en-US" sz="1300">
                <a:latin typeface="Helvetica" pitchFamily="2" charset="0"/>
              </a:rPr>
              <a:t>From: </a:t>
            </a:r>
            <a:r>
              <a:rPr lang="en-US" altLang="en-US" sz="1300" b="1">
                <a:latin typeface="Helvetica" pitchFamily="2" charset="0"/>
              </a:rPr>
              <a:t>Rossby Wave Packets on the Midlatitude Waveguide—A Review</a:t>
            </a:r>
          </a:p>
        </p:txBody>
      </p:sp>
      <p:sp>
        <p:nvSpPr>
          <p:cNvPr id="2052" name="Text Placeholder 2">
            <a:extLst>
              <a:ext uri="{FF2B5EF4-FFF2-40B4-BE49-F238E27FC236}">
                <a16:creationId xmlns:a16="http://schemas.microsoft.com/office/drawing/2014/main" id="{74ACB418-1308-CD45-82AA-F66127173584}"/>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r>
              <a:rPr lang="en-US" altLang="en-US" sz="1200" dirty="0">
                <a:latin typeface="Helvetica" pitchFamily="2" charset="0"/>
              </a:rPr>
              <a:t>Mon. Wea. Rev.. 2018;146(7):1965-2001. </a:t>
            </a:r>
          </a:p>
          <a:p>
            <a:r>
              <a:rPr lang="en-US" altLang="en-US" sz="1200" dirty="0">
                <a:latin typeface="Helvetica" pitchFamily="2" charset="0"/>
              </a:rPr>
              <a:t>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a:spcBef>
                <a:spcPct val="20000"/>
              </a:spcBef>
            </a:pPr>
            <a:r>
              <a:rPr lang="en-US" altLang="en-US" sz="1200" dirty="0">
                <a:latin typeface="Helvetica" pitchFamily="2" charset="0"/>
              </a:rPr>
              <a:t>Illustration of the </a:t>
            </a:r>
            <a:r>
              <a:rPr lang="en-US" altLang="en-US" sz="1200" dirty="0">
                <a:solidFill>
                  <a:srgbClr val="FF0000"/>
                </a:solidFill>
                <a:latin typeface="Helvetica" pitchFamily="2" charset="0"/>
              </a:rPr>
              <a:t>excitation of an RWP by the extratropical transition of a tropical cyclone</a:t>
            </a:r>
            <a:r>
              <a:rPr lang="en-US" altLang="en-US" sz="1200" dirty="0">
                <a:latin typeface="Helvetica" pitchFamily="2" charset="0"/>
              </a:rPr>
              <a:t>. (a) 120, (b) 156, and (c) 192 h, respectively, into an </a:t>
            </a:r>
            <a:r>
              <a:rPr lang="en-US" altLang="en-US" sz="1200" dirty="0">
                <a:solidFill>
                  <a:srgbClr val="FF0000"/>
                </a:solidFill>
                <a:latin typeface="Helvetica" pitchFamily="2" charset="0"/>
              </a:rPr>
              <a:t>idealized numerical experiment with an initially straight jet. </a:t>
            </a:r>
            <a:r>
              <a:rPr lang="en-US" altLang="en-US" sz="1200" dirty="0">
                <a:latin typeface="Helvetica" pitchFamily="2" charset="0"/>
              </a:rPr>
              <a:t>The shading denotes potential temperature </a:t>
            </a:r>
            <a:r>
              <a:rPr lang="en-US" altLang="en-US" sz="1200" dirty="0" err="1">
                <a:latin typeface="Helvetica" pitchFamily="2" charset="0"/>
              </a:rPr>
              <a:t>θ</a:t>
            </a:r>
            <a:r>
              <a:rPr lang="en-US" altLang="en-US" sz="1200" dirty="0">
                <a:latin typeface="Helvetica" pitchFamily="2" charset="0"/>
              </a:rPr>
              <a:t>, and the bold solid contours depict wind speed (45 m s</a:t>
            </a:r>
            <a:r>
              <a:rPr lang="en-US" altLang="en-US" sz="1200" baseline="30000" dirty="0">
                <a:latin typeface="Helvetica" pitchFamily="2" charset="0"/>
              </a:rPr>
              <a:t>−1</a:t>
            </a:r>
            <a:r>
              <a:rPr lang="en-US" altLang="en-US" sz="1200" dirty="0">
                <a:latin typeface="Helvetica" pitchFamily="2" charset="0"/>
              </a:rPr>
              <a:t>) on the dynamical tropopause, here defined as the 2-PVU surface. Thin contours show surface pressure, every 5 </a:t>
            </a:r>
            <a:r>
              <a:rPr lang="en-US" altLang="en-US" sz="1200" dirty="0" err="1">
                <a:latin typeface="Helvetica" pitchFamily="2" charset="0"/>
              </a:rPr>
              <a:t>hPa</a:t>
            </a:r>
            <a:r>
              <a:rPr lang="en-US" altLang="en-US" sz="1200" dirty="0">
                <a:latin typeface="Helvetica" pitchFamily="2" charset="0"/>
              </a:rPr>
              <a:t>, dashed for 990 </a:t>
            </a:r>
            <a:r>
              <a:rPr lang="en-US" altLang="en-US" sz="1200" dirty="0" err="1">
                <a:latin typeface="Helvetica" pitchFamily="2" charset="0"/>
              </a:rPr>
              <a:t>hPa</a:t>
            </a:r>
            <a:r>
              <a:rPr lang="en-US" altLang="en-US" sz="1200" dirty="0">
                <a:latin typeface="Helvetica" pitchFamily="2" charset="0"/>
              </a:rPr>
              <a:t> and lower. The horizontal scale is given in (a). [The figure is Figs. 2a–c from Riemer et al. (2008), with modifications.]
</a:t>
            </a:r>
          </a:p>
        </p:txBody>
      </p:sp>
      <p:sp>
        <p:nvSpPr>
          <p:cNvPr id="2054" name="TextBox 11">
            <a:extLst>
              <a:ext uri="{FF2B5EF4-FFF2-40B4-BE49-F238E27FC236}">
                <a16:creationId xmlns:a16="http://schemas.microsoft.com/office/drawing/2014/main" id="{A8F8737A-707F-AB40-A6F8-339DA96642EC}"/>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r>
              <a:rPr lang="en-US" altLang="en-US" sz="1200" b="1">
                <a:latin typeface="Helvetica" pitchFamily="2" charset="0"/>
              </a:rPr>
              <a:t>Figure </a:t>
            </a:r>
            <a:r>
              <a:rPr lang="en-US" altLang="en-US" sz="1300" b="1">
                <a:latin typeface="Helvetica" pitchFamily="2" charset="0"/>
              </a:rPr>
              <a:t>Legend</a:t>
            </a:r>
            <a:r>
              <a:rPr lang="en-US" altLang="en-US" sz="1200" b="1">
                <a:latin typeface="Helvetica" pitchFamily="2" charset="0"/>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algn="r" eaLnBrk="0" hangingPunct="0">
              <a:spcAft>
                <a:spcPts val="600"/>
              </a:spcAft>
            </a:pPr>
            <a:r>
              <a:rPr lang="en-US" altLang="en-US" sz="1000">
                <a:solidFill>
                  <a:srgbClr val="2A2A2A"/>
                </a:solidFill>
              </a:rPr>
              <a:t>Copyright © 2020 American Meteorological Society</a:t>
            </a:r>
          </a:p>
        </p:txBody>
      </p:sp>
      <p:pic>
        <p:nvPicPr>
          <p:cNvPr id="2056" name="Picture 1">
            <a:extLst>
              <a:ext uri="{FF2B5EF4-FFF2-40B4-BE49-F238E27FC236}">
                <a16:creationId xmlns:a16="http://schemas.microsoft.com/office/drawing/2014/main" id="{86131204-DE48-7D4E-A0C9-A61A8BE1A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44A155BD-DAF4-6B49-BF7D-A537BBA1B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760" y="468719"/>
            <a:ext cx="3718560" cy="506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666749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678484-56A5-524A-9071-D99C9F62973B}"/>
              </a:ext>
            </a:extLst>
          </p:cNvPr>
          <p:cNvSpPr/>
          <p:nvPr/>
        </p:nvSpPr>
        <p:spPr bwMode="auto">
          <a:xfrm>
            <a:off x="0" y="0"/>
            <a:ext cx="9144000" cy="1135063"/>
          </a:xfrm>
          <a:prstGeom prst="rect">
            <a:avLst/>
          </a:prstGeom>
          <a:solidFill>
            <a:srgbClr val="FFFFFF"/>
          </a:solidFill>
          <a:ln w="9525" cap="flat" cmpd="sng" algn="ctr">
            <a:noFill/>
            <a:prstDash val="solid"/>
            <a:round/>
            <a:headEnd type="none" w="med" len="med"/>
            <a:tailEnd type="none" w="med" len="med"/>
          </a:ln>
          <a:effectLst>
            <a:outerShdw blurRad="76200" dist="38100" dir="5400000" algn="t" rotWithShape="0">
              <a:srgbClr val="646262">
                <a:alpha val="15000"/>
              </a:srgbClr>
            </a:outerShdw>
          </a:effectLst>
        </p:spPr>
        <p:txBody>
          <a:bodyPr/>
          <a:lstStyle/>
          <a:p>
            <a:pPr eaLnBrk="0" hangingPunct="0">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a:ea typeface="ＭＳ Ｐゴシック"/>
                <a:cs typeface="Arial"/>
                <a:sym typeface="Wingdings" charset="2"/>
              </a:defRPr>
            </a:pPr>
            <a:endParaRPr lang="en-US">
              <a:ln w="9525" cap="flat" cmpd="sng" algn="ctr">
                <a:noFill/>
                <a:prstDash val="solid"/>
                <a:round/>
                <a:headEnd type="none" w="med" len="med"/>
                <a:tailEnd type="none" w="med" len="med"/>
              </a:ln>
              <a:solidFill>
                <a:srgbClr val="000000"/>
              </a:solidFill>
              <a:latin typeface="Arial"/>
              <a:ea typeface="ＭＳ Ｐゴシック"/>
              <a:sym typeface="Wingdings" charset="2"/>
            </a:endParaRPr>
          </a:p>
        </p:txBody>
      </p:sp>
      <p:sp>
        <p:nvSpPr>
          <p:cNvPr id="7" name="Text Placeholder 2">
            <a:extLst>
              <a:ext uri="{FF2B5EF4-FFF2-40B4-BE49-F238E27FC236}">
                <a16:creationId xmlns:a16="http://schemas.microsoft.com/office/drawing/2014/main" id="{A802D020-A9E8-A540-BDBE-B08BA014D83F}"/>
              </a:ext>
            </a:extLst>
          </p:cNvPr>
          <p:cNvSpPr txBox="1"/>
          <p:nvPr/>
        </p:nvSpPr>
        <p:spPr bwMode="auto">
          <a:xfrm>
            <a:off x="2063750" y="103188"/>
            <a:ext cx="6791325" cy="895350"/>
          </a:xfrm>
          <a:prstGeom prst="rect">
            <a:avLst/>
          </a:prstGeom>
          <a:noFill/>
          <a:ln w="9525" cap="flat" cmpd="sng" algn="ctr">
            <a:noFill/>
            <a:prstDash val="solid"/>
            <a:miter lim="800000"/>
            <a:headEnd type="none" w="med" len="med"/>
            <a:tailEnd type="none" w="med" len="med"/>
          </a:ln>
        </p:spPr>
        <p:txBody>
          <a:bodyPr lIns="254000" tIns="63500" rIns="127000" bIns="0"/>
          <a:lstStyle/>
          <a:p>
            <a:r>
              <a:rPr lang="en-US" altLang="en-US" sz="1300">
                <a:latin typeface="Helvetica" pitchFamily="2" charset="0"/>
              </a:rPr>
              <a:t>From: </a:t>
            </a:r>
            <a:r>
              <a:rPr lang="en-US" altLang="en-US" sz="1300" b="1">
                <a:latin typeface="Helvetica" pitchFamily="2" charset="0"/>
              </a:rPr>
              <a:t>Rossby Wave Packets on the Midlatitude Waveguide—A Review</a:t>
            </a:r>
          </a:p>
        </p:txBody>
      </p:sp>
      <p:sp>
        <p:nvSpPr>
          <p:cNvPr id="2052" name="Text Placeholder 2">
            <a:extLst>
              <a:ext uri="{FF2B5EF4-FFF2-40B4-BE49-F238E27FC236}">
                <a16:creationId xmlns:a16="http://schemas.microsoft.com/office/drawing/2014/main" id="{9F061488-D48B-144A-821C-380FE4991211}"/>
              </a:ext>
            </a:extLst>
          </p:cNvPr>
          <p:cNvSpPr>
            <a:spLocks noChangeArrowheads="1"/>
          </p:cNvSpPr>
          <p:nvPr/>
        </p:nvSpPr>
        <p:spPr bwMode="auto">
          <a:xfrm>
            <a:off x="190500" y="1289050"/>
            <a:ext cx="86629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127000" bIns="63500"/>
          <a:lstStyle/>
          <a:p>
            <a:r>
              <a:rPr lang="en-US" altLang="en-US" sz="1200">
                <a:latin typeface="Helvetica" pitchFamily="2" charset="0"/>
              </a:rPr>
              <a:t>Mon. Wea. Rev.. 2018;146(7):1965-2001. doi:10.1175/MWR-D-16-0483.1</a:t>
            </a:r>
          </a:p>
        </p:txBody>
      </p:sp>
      <p:sp>
        <p:nvSpPr>
          <p:cNvPr id="9" name="Text Placeholder 2">
            <a:extLst>
              <a:ext uri="{FF2B5EF4-FFF2-40B4-BE49-F238E27FC236}">
                <a16:creationId xmlns:a16="http://schemas.microsoft.com/office/drawing/2014/main" id="{323DEB40-C659-2149-B8F3-AEB887D12FB0}"/>
              </a:ext>
            </a:extLst>
          </p:cNvPr>
          <p:cNvSpPr txBox="1"/>
          <p:nvPr/>
        </p:nvSpPr>
        <p:spPr bwMode="auto">
          <a:xfrm>
            <a:off x="0" y="5575300"/>
            <a:ext cx="9144000" cy="863600"/>
          </a:xfrm>
          <a:prstGeom prst="rect">
            <a:avLst/>
          </a:prstGeom>
          <a:noFill/>
          <a:ln w="9525" cap="flat" cmpd="sng" algn="ctr">
            <a:noFill/>
            <a:prstDash val="solid"/>
            <a:miter lim="800000"/>
            <a:headEnd type="none" w="med" len="med"/>
            <a:tailEnd type="none" w="med" len="med"/>
          </a:ln>
        </p:spPr>
        <p:txBody>
          <a:bodyPr lIns="254000" tIns="0" rIns="0" bIns="63500"/>
          <a:lstStyle/>
          <a:p>
            <a:pPr>
              <a:spcBef>
                <a:spcPct val="20000"/>
              </a:spcBef>
            </a:pPr>
            <a:r>
              <a:rPr lang="en-US" altLang="en-US" sz="1200" dirty="0">
                <a:solidFill>
                  <a:srgbClr val="FF0000"/>
                </a:solidFill>
                <a:latin typeface="Helvetica" pitchFamily="2" charset="0"/>
              </a:rPr>
              <a:t>Qualitative explanation of barotropic downstream development </a:t>
            </a:r>
            <a:r>
              <a:rPr lang="en-US" altLang="en-US" sz="1200" dirty="0">
                <a:latin typeface="Helvetica" pitchFamily="2" charset="0"/>
              </a:rPr>
              <a:t>in the framework of PV thinking. Each panel represents a latitude–longitude map with the lines depicting contours of PV at different times  (). The PV gradient of the background atmosphere is northward (i.e., upward in the figure). (left) The circled plus and minus signs represent PV anomalies; the curved arrows represent the wind field associated with these PV anomalies; the solid PV contour depicts an early stage, while the dashed contour represents the situation a short time later (i.e., after the wind had some time to </a:t>
            </a:r>
            <a:r>
              <a:rPr lang="en-US" altLang="en-US" sz="1200" dirty="0" err="1">
                <a:latin typeface="Helvetica" pitchFamily="2" charset="0"/>
              </a:rPr>
              <a:t>advect</a:t>
            </a:r>
            <a:r>
              <a:rPr lang="en-US" altLang="en-US" sz="1200" dirty="0">
                <a:latin typeface="Helvetica" pitchFamily="2" charset="0"/>
              </a:rPr>
              <a:t> the initial contour). (a) The time interval  and (b) time interval . (right) The scenario in a frame of reference in which the phase of the troughs and ridges is stationary.
</a:t>
            </a:r>
          </a:p>
        </p:txBody>
      </p:sp>
      <p:sp>
        <p:nvSpPr>
          <p:cNvPr id="2054" name="TextBox 11">
            <a:extLst>
              <a:ext uri="{FF2B5EF4-FFF2-40B4-BE49-F238E27FC236}">
                <a16:creationId xmlns:a16="http://schemas.microsoft.com/office/drawing/2014/main" id="{140E9E4B-058A-AD4F-B14A-0096847E0337}"/>
              </a:ext>
            </a:extLst>
          </p:cNvPr>
          <p:cNvSpPr>
            <a:spLocks noChangeArrowheads="1"/>
          </p:cNvSpPr>
          <p:nvPr/>
        </p:nvSpPr>
        <p:spPr bwMode="auto">
          <a:xfrm>
            <a:off x="0" y="5305425"/>
            <a:ext cx="9144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4000" tIns="0" rIns="0" bIns="63500"/>
          <a:lstStyle/>
          <a:p>
            <a:r>
              <a:rPr lang="en-US" altLang="en-US" sz="1200" b="1">
                <a:latin typeface="Helvetica" pitchFamily="2" charset="0"/>
              </a:rPr>
              <a:t>Figure </a:t>
            </a:r>
            <a:r>
              <a:rPr lang="en-US" altLang="en-US" sz="1300" b="1">
                <a:latin typeface="Helvetica" pitchFamily="2" charset="0"/>
              </a:rPr>
              <a:t>Legend</a:t>
            </a:r>
            <a:r>
              <a:rPr lang="en-US" altLang="en-US" sz="1200" b="1">
                <a:latin typeface="Helvetica" pitchFamily="2" charset="0"/>
              </a:rPr>
              <a:t>:</a:t>
            </a:r>
          </a:p>
        </p:txBody>
      </p:sp>
      <p:sp>
        <p:nvSpPr>
          <p:cNvPr id="11" name="Footer Placeholder 3">
            <a:extLst>
              <a:ext uri="{FF2B5EF4-FFF2-40B4-BE49-F238E27FC236}">
                <a16:creationId xmlns:a16="http://schemas.microsoft.com/office/drawing/2014/main" id="{B1F05A2F-6661-F34F-A60E-88A4636E3A7B}"/>
              </a:ext>
            </a:extLst>
          </p:cNvPr>
          <p:cNvSpPr txBox="1">
            <a:spLocks noChangeArrowheads="1"/>
          </p:cNvSpPr>
          <p:nvPr/>
        </p:nvSpPr>
        <p:spPr bwMode="auto">
          <a:xfrm>
            <a:off x="2257425" y="6438900"/>
            <a:ext cx="6886575" cy="419100"/>
          </a:xfrm>
          <a:prstGeom prst="rect">
            <a:avLst/>
          </a:prstGeom>
          <a:noFill/>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p>
            <a:pPr algn="r" eaLnBrk="0" hangingPunct="0">
              <a:spcAft>
                <a:spcPts val="600"/>
              </a:spcAft>
            </a:pPr>
            <a:r>
              <a:rPr lang="en-US" altLang="en-US" sz="1000">
                <a:solidFill>
                  <a:srgbClr val="2A2A2A"/>
                </a:solidFill>
              </a:rPr>
              <a:t>Copyright © 2020 American Meteorological Society</a:t>
            </a:r>
          </a:p>
        </p:txBody>
      </p:sp>
      <p:pic>
        <p:nvPicPr>
          <p:cNvPr id="2056" name="Picture 1">
            <a:extLst>
              <a:ext uri="{FF2B5EF4-FFF2-40B4-BE49-F238E27FC236}">
                <a16:creationId xmlns:a16="http://schemas.microsoft.com/office/drawing/2014/main" id="{059E160F-A0E0-194D-AD88-26162F5CB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82563"/>
            <a:ext cx="1828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2057" name="New picture">
            <a:extLst>
              <a:ext uri="{FF2B5EF4-FFF2-40B4-BE49-F238E27FC236}">
                <a16:creationId xmlns:a16="http://schemas.microsoft.com/office/drawing/2014/main" id="{F9547A3A-5664-914D-9C3F-EC4599AF6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162" y="1528327"/>
            <a:ext cx="7043958" cy="38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644124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Freeform 2"/>
          <p:cNvSpPr>
            <a:spLocks/>
          </p:cNvSpPr>
          <p:nvPr/>
        </p:nvSpPr>
        <p:spPr bwMode="auto">
          <a:xfrm>
            <a:off x="400050" y="19050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1" name="Line 3"/>
          <p:cNvSpPr>
            <a:spLocks noChangeShapeType="1"/>
          </p:cNvSpPr>
          <p:nvPr/>
        </p:nvSpPr>
        <p:spPr bwMode="auto">
          <a:xfrm>
            <a:off x="381000" y="2514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2" name="Freeform 4"/>
          <p:cNvSpPr>
            <a:spLocks/>
          </p:cNvSpPr>
          <p:nvPr/>
        </p:nvSpPr>
        <p:spPr bwMode="auto">
          <a:xfrm>
            <a:off x="400050" y="144780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3" name="Freeform 5"/>
          <p:cNvSpPr>
            <a:spLocks/>
          </p:cNvSpPr>
          <p:nvPr/>
        </p:nvSpPr>
        <p:spPr bwMode="auto">
          <a:xfrm>
            <a:off x="400050" y="2317750"/>
            <a:ext cx="8058150" cy="806450"/>
          </a:xfrm>
          <a:custGeom>
            <a:avLst/>
            <a:gdLst/>
            <a:ahLst/>
            <a:cxnLst>
              <a:cxn ang="0">
                <a:pos x="0" y="384"/>
              </a:cxn>
              <a:cxn ang="0">
                <a:pos x="156" y="384"/>
              </a:cxn>
              <a:cxn ang="0">
                <a:pos x="384" y="390"/>
              </a:cxn>
              <a:cxn ang="0">
                <a:pos x="522" y="384"/>
              </a:cxn>
              <a:cxn ang="0">
                <a:pos x="582" y="360"/>
              </a:cxn>
              <a:cxn ang="0">
                <a:pos x="702" y="276"/>
              </a:cxn>
              <a:cxn ang="0">
                <a:pos x="840" y="216"/>
              </a:cxn>
              <a:cxn ang="0">
                <a:pos x="960" y="234"/>
              </a:cxn>
              <a:cxn ang="0">
                <a:pos x="1036" y="296"/>
              </a:cxn>
              <a:cxn ang="0">
                <a:pos x="1103" y="364"/>
              </a:cxn>
              <a:cxn ang="0">
                <a:pos x="1200" y="456"/>
              </a:cxn>
              <a:cxn ang="0">
                <a:pos x="1350" y="504"/>
              </a:cxn>
              <a:cxn ang="0">
                <a:pos x="1488" y="480"/>
              </a:cxn>
              <a:cxn ang="0">
                <a:pos x="1622" y="380"/>
              </a:cxn>
              <a:cxn ang="0">
                <a:pos x="1692" y="282"/>
              </a:cxn>
              <a:cxn ang="0">
                <a:pos x="1752" y="204"/>
              </a:cxn>
              <a:cxn ang="0">
                <a:pos x="1829" y="108"/>
              </a:cxn>
              <a:cxn ang="0">
                <a:pos x="1933" y="28"/>
              </a:cxn>
              <a:cxn ang="0">
                <a:pos x="2056" y="4"/>
              </a:cxn>
              <a:cxn ang="0">
                <a:pos x="2188" y="52"/>
              </a:cxn>
              <a:cxn ang="0">
                <a:pos x="2273" y="148"/>
              </a:cxn>
              <a:cxn ang="0">
                <a:pos x="2365" y="286"/>
              </a:cxn>
              <a:cxn ang="0">
                <a:pos x="2452" y="412"/>
              </a:cxn>
              <a:cxn ang="0">
                <a:pos x="2538" y="474"/>
              </a:cxn>
              <a:cxn ang="0">
                <a:pos x="2634" y="504"/>
              </a:cxn>
              <a:cxn ang="0">
                <a:pos x="2724" y="498"/>
              </a:cxn>
              <a:cxn ang="0">
                <a:pos x="2802" y="456"/>
              </a:cxn>
              <a:cxn ang="0">
                <a:pos x="2862" y="390"/>
              </a:cxn>
              <a:cxn ang="0">
                <a:pos x="2924" y="332"/>
              </a:cxn>
              <a:cxn ang="0">
                <a:pos x="2994" y="276"/>
              </a:cxn>
              <a:cxn ang="0">
                <a:pos x="3096" y="258"/>
              </a:cxn>
              <a:cxn ang="0">
                <a:pos x="3204" y="306"/>
              </a:cxn>
              <a:cxn ang="0">
                <a:pos x="3320" y="388"/>
              </a:cxn>
              <a:cxn ang="0">
                <a:pos x="3462" y="390"/>
              </a:cxn>
              <a:cxn ang="0">
                <a:pos x="3660" y="388"/>
              </a:cxn>
              <a:cxn ang="0">
                <a:pos x="3852" y="390"/>
              </a:cxn>
              <a:cxn ang="0">
                <a:pos x="4113" y="388"/>
              </a:cxn>
              <a:cxn ang="0">
                <a:pos x="4396" y="388"/>
              </a:cxn>
              <a:cxn ang="0">
                <a:pos x="4680" y="388"/>
              </a:cxn>
              <a:cxn ang="0">
                <a:pos x="4849" y="388"/>
              </a:cxn>
              <a:cxn ang="0">
                <a:pos x="5076" y="388"/>
              </a:cxn>
            </a:cxnLst>
            <a:rect l="0" t="0" r="r" b="b"/>
            <a:pathLst>
              <a:path w="5076" h="508">
                <a:moveTo>
                  <a:pt x="0" y="384"/>
                </a:moveTo>
                <a:cubicBezTo>
                  <a:pt x="26" y="383"/>
                  <a:pt x="92" y="383"/>
                  <a:pt x="156" y="384"/>
                </a:cubicBezTo>
                <a:cubicBezTo>
                  <a:pt x="220" y="385"/>
                  <a:pt x="323" y="390"/>
                  <a:pt x="384" y="390"/>
                </a:cubicBezTo>
                <a:cubicBezTo>
                  <a:pt x="445" y="390"/>
                  <a:pt x="489" y="389"/>
                  <a:pt x="522" y="384"/>
                </a:cubicBezTo>
                <a:cubicBezTo>
                  <a:pt x="555" y="379"/>
                  <a:pt x="552" y="378"/>
                  <a:pt x="582" y="360"/>
                </a:cubicBezTo>
                <a:cubicBezTo>
                  <a:pt x="612" y="342"/>
                  <a:pt x="659" y="300"/>
                  <a:pt x="702" y="276"/>
                </a:cubicBezTo>
                <a:cubicBezTo>
                  <a:pt x="745" y="252"/>
                  <a:pt x="797" y="223"/>
                  <a:pt x="840" y="216"/>
                </a:cubicBezTo>
                <a:cubicBezTo>
                  <a:pt x="883" y="209"/>
                  <a:pt x="927" y="221"/>
                  <a:pt x="960" y="234"/>
                </a:cubicBezTo>
                <a:cubicBezTo>
                  <a:pt x="993" y="247"/>
                  <a:pt x="1012" y="274"/>
                  <a:pt x="1036" y="296"/>
                </a:cubicBezTo>
                <a:cubicBezTo>
                  <a:pt x="1060" y="318"/>
                  <a:pt x="1076" y="337"/>
                  <a:pt x="1103" y="364"/>
                </a:cubicBezTo>
                <a:cubicBezTo>
                  <a:pt x="1130" y="391"/>
                  <a:pt x="1159" y="433"/>
                  <a:pt x="1200" y="456"/>
                </a:cubicBezTo>
                <a:cubicBezTo>
                  <a:pt x="1241" y="479"/>
                  <a:pt x="1302" y="500"/>
                  <a:pt x="1350" y="504"/>
                </a:cubicBezTo>
                <a:cubicBezTo>
                  <a:pt x="1398" y="508"/>
                  <a:pt x="1443" y="501"/>
                  <a:pt x="1488" y="480"/>
                </a:cubicBezTo>
                <a:cubicBezTo>
                  <a:pt x="1533" y="459"/>
                  <a:pt x="1588" y="413"/>
                  <a:pt x="1622" y="380"/>
                </a:cubicBezTo>
                <a:cubicBezTo>
                  <a:pt x="1656" y="347"/>
                  <a:pt x="1670" y="311"/>
                  <a:pt x="1692" y="282"/>
                </a:cubicBezTo>
                <a:cubicBezTo>
                  <a:pt x="1714" y="253"/>
                  <a:pt x="1729" y="233"/>
                  <a:pt x="1752" y="204"/>
                </a:cubicBezTo>
                <a:cubicBezTo>
                  <a:pt x="1775" y="175"/>
                  <a:pt x="1799" y="137"/>
                  <a:pt x="1829" y="108"/>
                </a:cubicBezTo>
                <a:cubicBezTo>
                  <a:pt x="1859" y="79"/>
                  <a:pt x="1895" y="45"/>
                  <a:pt x="1933" y="28"/>
                </a:cubicBezTo>
                <a:cubicBezTo>
                  <a:pt x="1971" y="11"/>
                  <a:pt x="2013" y="0"/>
                  <a:pt x="2056" y="4"/>
                </a:cubicBezTo>
                <a:cubicBezTo>
                  <a:pt x="2098" y="8"/>
                  <a:pt x="2151" y="28"/>
                  <a:pt x="2188" y="52"/>
                </a:cubicBezTo>
                <a:cubicBezTo>
                  <a:pt x="2224" y="76"/>
                  <a:pt x="2243" y="109"/>
                  <a:pt x="2273" y="148"/>
                </a:cubicBezTo>
                <a:cubicBezTo>
                  <a:pt x="2302" y="187"/>
                  <a:pt x="2335" y="242"/>
                  <a:pt x="2365" y="286"/>
                </a:cubicBezTo>
                <a:cubicBezTo>
                  <a:pt x="2394" y="330"/>
                  <a:pt x="2423" y="381"/>
                  <a:pt x="2452" y="412"/>
                </a:cubicBezTo>
                <a:cubicBezTo>
                  <a:pt x="2481" y="443"/>
                  <a:pt x="2508" y="459"/>
                  <a:pt x="2538" y="474"/>
                </a:cubicBezTo>
                <a:cubicBezTo>
                  <a:pt x="2568" y="489"/>
                  <a:pt x="2603" y="500"/>
                  <a:pt x="2634" y="504"/>
                </a:cubicBezTo>
                <a:cubicBezTo>
                  <a:pt x="2665" y="508"/>
                  <a:pt x="2696" y="506"/>
                  <a:pt x="2724" y="498"/>
                </a:cubicBezTo>
                <a:cubicBezTo>
                  <a:pt x="2752" y="490"/>
                  <a:pt x="2779" y="474"/>
                  <a:pt x="2802" y="456"/>
                </a:cubicBezTo>
                <a:cubicBezTo>
                  <a:pt x="2825" y="438"/>
                  <a:pt x="2842" y="411"/>
                  <a:pt x="2862" y="390"/>
                </a:cubicBezTo>
                <a:cubicBezTo>
                  <a:pt x="2882" y="369"/>
                  <a:pt x="2902" y="351"/>
                  <a:pt x="2924" y="332"/>
                </a:cubicBezTo>
                <a:cubicBezTo>
                  <a:pt x="2946" y="313"/>
                  <a:pt x="2965" y="288"/>
                  <a:pt x="2994" y="276"/>
                </a:cubicBezTo>
                <a:cubicBezTo>
                  <a:pt x="3023" y="264"/>
                  <a:pt x="3061" y="253"/>
                  <a:pt x="3096" y="258"/>
                </a:cubicBezTo>
                <a:cubicBezTo>
                  <a:pt x="3131" y="263"/>
                  <a:pt x="3167" y="284"/>
                  <a:pt x="3204" y="306"/>
                </a:cubicBezTo>
                <a:cubicBezTo>
                  <a:pt x="3241" y="328"/>
                  <a:pt x="3277" y="374"/>
                  <a:pt x="3320" y="388"/>
                </a:cubicBezTo>
                <a:cubicBezTo>
                  <a:pt x="3363" y="402"/>
                  <a:pt x="3405" y="390"/>
                  <a:pt x="3462" y="390"/>
                </a:cubicBezTo>
                <a:cubicBezTo>
                  <a:pt x="3519" y="390"/>
                  <a:pt x="3595" y="388"/>
                  <a:pt x="3660" y="388"/>
                </a:cubicBezTo>
                <a:cubicBezTo>
                  <a:pt x="3725" y="388"/>
                  <a:pt x="3777" y="390"/>
                  <a:pt x="3852" y="390"/>
                </a:cubicBezTo>
                <a:cubicBezTo>
                  <a:pt x="3927" y="390"/>
                  <a:pt x="4022" y="388"/>
                  <a:pt x="4113" y="388"/>
                </a:cubicBezTo>
                <a:cubicBezTo>
                  <a:pt x="4204" y="388"/>
                  <a:pt x="4302" y="388"/>
                  <a:pt x="4396" y="388"/>
                </a:cubicBezTo>
                <a:cubicBezTo>
                  <a:pt x="4491" y="388"/>
                  <a:pt x="4604" y="388"/>
                  <a:pt x="4680" y="388"/>
                </a:cubicBezTo>
                <a:cubicBezTo>
                  <a:pt x="4755" y="388"/>
                  <a:pt x="4783" y="388"/>
                  <a:pt x="4849" y="388"/>
                </a:cubicBezTo>
                <a:cubicBezTo>
                  <a:pt x="4916" y="388"/>
                  <a:pt x="4996" y="388"/>
                  <a:pt x="5076" y="388"/>
                </a:cubicBezTo>
              </a:path>
            </a:pathLst>
          </a:custGeom>
          <a:noFill/>
          <a:ln w="38100" cap="flat" cmpd="sng">
            <a:solidFill>
              <a:schemeClr val="bg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4" name="Line 6"/>
          <p:cNvSpPr>
            <a:spLocks noChangeShapeType="1"/>
          </p:cNvSpPr>
          <p:nvPr/>
        </p:nvSpPr>
        <p:spPr bwMode="auto">
          <a:xfrm>
            <a:off x="381000" y="28956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5" name="Line 7"/>
          <p:cNvSpPr>
            <a:spLocks noChangeShapeType="1"/>
          </p:cNvSpPr>
          <p:nvPr/>
        </p:nvSpPr>
        <p:spPr bwMode="auto">
          <a:xfrm>
            <a:off x="381000" y="2057400"/>
            <a:ext cx="8077200" cy="0"/>
          </a:xfrm>
          <a:prstGeom prst="line">
            <a:avLst/>
          </a:prstGeom>
          <a:noFill/>
          <a:ln w="12700">
            <a:solidFill>
              <a:schemeClr val="tx2"/>
            </a:solidFill>
            <a:prstDash val="lgDash"/>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56" name="Rectangle 8"/>
          <p:cNvSpPr>
            <a:spLocks noChangeArrowheads="1"/>
          </p:cNvSpPr>
          <p:nvPr/>
        </p:nvSpPr>
        <p:spPr bwMode="auto">
          <a:xfrm>
            <a:off x="0" y="76200"/>
            <a:ext cx="9144000" cy="954107"/>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Rossby wave group velocity energetics (</a:t>
            </a:r>
            <a:r>
              <a:rPr kumimoji="0" lang="en-US" sz="2800" b="0" i="0" u="none" strike="noStrike" kern="1200" cap="none" spc="0" normalizeH="0" baseline="0" noProof="0" dirty="0">
                <a:ln>
                  <a:noFill/>
                </a:ln>
                <a:solidFill>
                  <a:srgbClr val="FF0000"/>
                </a:solidFill>
                <a:effectLst/>
                <a:uLnTx/>
                <a:uFillTx/>
                <a:latin typeface="Arial"/>
                <a:ea typeface="+mn-ea"/>
                <a:cs typeface="+mn-cs"/>
              </a:rPr>
              <a:t>downstream development</a:t>
            </a:r>
            <a:r>
              <a:rPr kumimoji="0" lang="en-US" sz="2800" b="0" i="0" u="none" strike="noStrike" kern="1200" cap="none" spc="0" normalizeH="0" baseline="0" noProof="0" dirty="0">
                <a:ln>
                  <a:noFill/>
                </a:ln>
                <a:solidFill>
                  <a:srgbClr val="000000"/>
                </a:solidFill>
                <a:effectLst/>
                <a:uLnTx/>
                <a:uFillTx/>
                <a:latin typeface="Arial"/>
                <a:ea typeface="+mn-ea"/>
                <a:cs typeface="+mn-cs"/>
              </a:rPr>
              <a:t>):</a:t>
            </a:r>
          </a:p>
        </p:txBody>
      </p:sp>
      <p:sp>
        <p:nvSpPr>
          <p:cNvPr id="1230857" name="Rectangle 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58" name="Object 10"/>
          <p:cNvGraphicFramePr>
            <a:graphicFrameLocks noChangeAspect="1"/>
          </p:cNvGraphicFramePr>
          <p:nvPr/>
        </p:nvGraphicFramePr>
        <p:xfrm>
          <a:off x="1447800" y="1106488"/>
          <a:ext cx="685800" cy="330200"/>
        </p:xfrm>
        <a:graphic>
          <a:graphicData uri="http://schemas.openxmlformats.org/presentationml/2006/ole">
            <mc:AlternateContent xmlns:mc="http://schemas.openxmlformats.org/markup-compatibility/2006">
              <mc:Choice xmlns:v="urn:schemas-microsoft-com:vml" Requires="v">
                <p:oleObj spid="_x0000_s30003" name="Equation" r:id="rId4" imgW="495085" imgH="241195" progId="Equation.3">
                  <p:embed/>
                </p:oleObj>
              </mc:Choice>
              <mc:Fallback>
                <p:oleObj name="Equation" r:id="rId4" imgW="495085" imgH="241195" progId="Equation.3">
                  <p:embed/>
                  <p:pic>
                    <p:nvPicPr>
                      <p:cNvPr id="1230858"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106488"/>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59" name="Rectangle 11"/>
          <p:cNvSpPr>
            <a:spLocks noChangeArrowheads="1"/>
          </p:cNvSpPr>
          <p:nvPr/>
        </p:nvSpPr>
        <p:spPr bwMode="auto">
          <a:xfrm>
            <a:off x="0" y="332898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60" name="Object 12"/>
          <p:cNvGraphicFramePr>
            <a:graphicFrameLocks noChangeAspect="1"/>
          </p:cNvGraphicFramePr>
          <p:nvPr/>
        </p:nvGraphicFramePr>
        <p:xfrm>
          <a:off x="1447800" y="1447800"/>
          <a:ext cx="609600" cy="290513"/>
        </p:xfrm>
        <a:graphic>
          <a:graphicData uri="http://schemas.openxmlformats.org/presentationml/2006/ole">
            <mc:AlternateContent xmlns:mc="http://schemas.openxmlformats.org/markup-compatibility/2006">
              <mc:Choice xmlns:v="urn:schemas-microsoft-com:vml" Requires="v">
                <p:oleObj spid="_x0000_s30004" name="Equation" r:id="rId6" imgW="418918" imgH="203112" progId="Equation.3">
                  <p:embed/>
                </p:oleObj>
              </mc:Choice>
              <mc:Fallback>
                <p:oleObj name="Equation" r:id="rId6" imgW="418918" imgH="203112" progId="Equation.3">
                  <p:embed/>
                  <p:pic>
                    <p:nvPicPr>
                      <p:cNvPr id="123086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1447800"/>
                        <a:ext cx="609600"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61" name="Freeform 13"/>
          <p:cNvSpPr>
            <a:spLocks/>
          </p:cNvSpPr>
          <p:nvPr/>
        </p:nvSpPr>
        <p:spPr bwMode="auto">
          <a:xfrm>
            <a:off x="1460500" y="1976438"/>
            <a:ext cx="558800" cy="169862"/>
          </a:xfrm>
          <a:custGeom>
            <a:avLst/>
            <a:gdLst/>
            <a:ahLst/>
            <a:cxnLst>
              <a:cxn ang="0">
                <a:pos x="0" y="99"/>
              </a:cxn>
              <a:cxn ang="0">
                <a:pos x="88" y="27"/>
              </a:cxn>
              <a:cxn ang="0">
                <a:pos x="168" y="3"/>
              </a:cxn>
              <a:cxn ang="0">
                <a:pos x="256" y="43"/>
              </a:cxn>
              <a:cxn ang="0">
                <a:pos x="352" y="107"/>
              </a:cxn>
            </a:cxnLst>
            <a:rect l="0" t="0" r="r" b="b"/>
            <a:pathLst>
              <a:path w="352" h="107">
                <a:moveTo>
                  <a:pt x="0" y="99"/>
                </a:moveTo>
                <a:cubicBezTo>
                  <a:pt x="15" y="87"/>
                  <a:pt x="60" y="43"/>
                  <a:pt x="88" y="27"/>
                </a:cubicBezTo>
                <a:cubicBezTo>
                  <a:pt x="116" y="11"/>
                  <a:pt x="140" y="0"/>
                  <a:pt x="168" y="3"/>
                </a:cubicBezTo>
                <a:cubicBezTo>
                  <a:pt x="196"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2" name="Freeform 14"/>
          <p:cNvSpPr>
            <a:spLocks/>
          </p:cNvSpPr>
          <p:nvPr/>
        </p:nvSpPr>
        <p:spPr bwMode="auto">
          <a:xfrm>
            <a:off x="3340100" y="16764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3" name="Freeform 15"/>
          <p:cNvSpPr>
            <a:spLocks/>
          </p:cNvSpPr>
          <p:nvPr/>
        </p:nvSpPr>
        <p:spPr bwMode="auto">
          <a:xfrm>
            <a:off x="5003800" y="2058988"/>
            <a:ext cx="558800" cy="168275"/>
          </a:xfrm>
          <a:custGeom>
            <a:avLst/>
            <a:gdLst/>
            <a:ahLst/>
            <a:cxnLst>
              <a:cxn ang="0">
                <a:pos x="0" y="98"/>
              </a:cxn>
              <a:cxn ang="0">
                <a:pos x="80" y="31"/>
              </a:cxn>
              <a:cxn ang="0">
                <a:pos x="168" y="2"/>
              </a:cxn>
              <a:cxn ang="0">
                <a:pos x="256" y="42"/>
              </a:cxn>
              <a:cxn ang="0">
                <a:pos x="352" y="106"/>
              </a:cxn>
            </a:cxnLst>
            <a:rect l="0" t="0" r="r" b="b"/>
            <a:pathLst>
              <a:path w="352" h="106">
                <a:moveTo>
                  <a:pt x="0" y="98"/>
                </a:moveTo>
                <a:cubicBezTo>
                  <a:pt x="13" y="87"/>
                  <a:pt x="52" y="47"/>
                  <a:pt x="80" y="31"/>
                </a:cubicBezTo>
                <a:cubicBezTo>
                  <a:pt x="108" y="15"/>
                  <a:pt x="139" y="0"/>
                  <a:pt x="168" y="2"/>
                </a:cubicBezTo>
                <a:cubicBezTo>
                  <a:pt x="197" y="4"/>
                  <a:pt x="225" y="25"/>
                  <a:pt x="256" y="42"/>
                </a:cubicBezTo>
                <a:cubicBezTo>
                  <a:pt x="287" y="59"/>
                  <a:pt x="332" y="93"/>
                  <a:pt x="352" y="106"/>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4" name="Freeform 16"/>
          <p:cNvSpPr>
            <a:spLocks/>
          </p:cNvSpPr>
          <p:nvPr/>
        </p:nvSpPr>
        <p:spPr bwMode="auto">
          <a:xfrm>
            <a:off x="2273300" y="2744788"/>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5" name="Freeform 17"/>
          <p:cNvSpPr>
            <a:spLocks/>
          </p:cNvSpPr>
          <p:nvPr/>
        </p:nvSpPr>
        <p:spPr bwMode="auto">
          <a:xfrm>
            <a:off x="4330700" y="2743200"/>
            <a:ext cx="622300" cy="203200"/>
          </a:xfrm>
          <a:custGeom>
            <a:avLst/>
            <a:gdLst/>
            <a:ahLst/>
            <a:cxnLst>
              <a:cxn ang="0">
                <a:pos x="0" y="39"/>
              </a:cxn>
              <a:cxn ang="0">
                <a:pos x="88" y="103"/>
              </a:cxn>
              <a:cxn ang="0">
                <a:pos x="216" y="127"/>
              </a:cxn>
              <a:cxn ang="0">
                <a:pos x="304" y="95"/>
              </a:cxn>
              <a:cxn ang="0">
                <a:pos x="392" y="0"/>
              </a:cxn>
            </a:cxnLst>
            <a:rect l="0" t="0" r="r" b="b"/>
            <a:pathLst>
              <a:path w="392" h="128">
                <a:moveTo>
                  <a:pt x="0" y="39"/>
                </a:moveTo>
                <a:cubicBezTo>
                  <a:pt x="13" y="50"/>
                  <a:pt x="52" y="88"/>
                  <a:pt x="88" y="103"/>
                </a:cubicBezTo>
                <a:cubicBezTo>
                  <a:pt x="124" y="118"/>
                  <a:pt x="180" y="128"/>
                  <a:pt x="216" y="127"/>
                </a:cubicBezTo>
                <a:cubicBezTo>
                  <a:pt x="252" y="126"/>
                  <a:pt x="275" y="116"/>
                  <a:pt x="304" y="95"/>
                </a:cubicBezTo>
                <a:cubicBezTo>
                  <a:pt x="333" y="74"/>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6" name="Freeform 18"/>
          <p:cNvSpPr>
            <a:spLocks/>
          </p:cNvSpPr>
          <p:nvPr/>
        </p:nvSpPr>
        <p:spPr bwMode="auto">
          <a:xfrm>
            <a:off x="1498600" y="24209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7" name="Freeform 19"/>
          <p:cNvSpPr>
            <a:spLocks/>
          </p:cNvSpPr>
          <p:nvPr/>
        </p:nvSpPr>
        <p:spPr bwMode="auto">
          <a:xfrm>
            <a:off x="2286000" y="2286000"/>
            <a:ext cx="622300" cy="238125"/>
          </a:xfrm>
          <a:custGeom>
            <a:avLst/>
            <a:gdLst/>
            <a:ahLst/>
            <a:cxnLst>
              <a:cxn ang="0">
                <a:pos x="0" y="39"/>
              </a:cxn>
              <a:cxn ang="0">
                <a:pos x="88" y="103"/>
              </a:cxn>
              <a:cxn ang="0">
                <a:pos x="176" y="144"/>
              </a:cxn>
              <a:cxn ang="0">
                <a:pos x="232" y="136"/>
              </a:cxn>
              <a:cxn ang="0">
                <a:pos x="304" y="95"/>
              </a:cxn>
              <a:cxn ang="0">
                <a:pos x="392" y="0"/>
              </a:cxn>
            </a:cxnLst>
            <a:rect l="0" t="0" r="r" b="b"/>
            <a:pathLst>
              <a:path w="392" h="150">
                <a:moveTo>
                  <a:pt x="0" y="39"/>
                </a:moveTo>
                <a:cubicBezTo>
                  <a:pt x="13" y="50"/>
                  <a:pt x="59" y="86"/>
                  <a:pt x="88" y="103"/>
                </a:cubicBezTo>
                <a:cubicBezTo>
                  <a:pt x="117" y="120"/>
                  <a:pt x="152" y="138"/>
                  <a:pt x="176" y="144"/>
                </a:cubicBezTo>
                <a:cubicBezTo>
                  <a:pt x="200" y="150"/>
                  <a:pt x="211" y="144"/>
                  <a:pt x="232" y="136"/>
                </a:cubicBezTo>
                <a:cubicBezTo>
                  <a:pt x="253" y="128"/>
                  <a:pt x="277" y="118"/>
                  <a:pt x="304" y="95"/>
                </a:cubicBezTo>
                <a:cubicBezTo>
                  <a:pt x="331" y="72"/>
                  <a:pt x="374" y="20"/>
                  <a:pt x="392" y="0"/>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8" name="Freeform 20"/>
          <p:cNvSpPr>
            <a:spLocks/>
          </p:cNvSpPr>
          <p:nvPr/>
        </p:nvSpPr>
        <p:spPr bwMode="auto">
          <a:xfrm>
            <a:off x="4305300" y="2324100"/>
            <a:ext cx="584200" cy="215900"/>
          </a:xfrm>
          <a:custGeom>
            <a:avLst/>
            <a:gdLst/>
            <a:ahLst/>
            <a:cxnLst>
              <a:cxn ang="0">
                <a:pos x="0" y="0"/>
              </a:cxn>
              <a:cxn ang="0">
                <a:pos x="62" y="79"/>
              </a:cxn>
              <a:cxn ang="0">
                <a:pos x="152" y="128"/>
              </a:cxn>
              <a:cxn ang="0">
                <a:pos x="272" y="120"/>
              </a:cxn>
              <a:cxn ang="0">
                <a:pos x="368" y="32"/>
              </a:cxn>
            </a:cxnLst>
            <a:rect l="0" t="0" r="r" b="b"/>
            <a:pathLst>
              <a:path w="368" h="136">
                <a:moveTo>
                  <a:pt x="0" y="0"/>
                </a:moveTo>
                <a:cubicBezTo>
                  <a:pt x="10" y="12"/>
                  <a:pt x="37" y="58"/>
                  <a:pt x="62" y="79"/>
                </a:cubicBezTo>
                <a:cubicBezTo>
                  <a:pt x="87" y="100"/>
                  <a:pt x="117" y="121"/>
                  <a:pt x="152" y="128"/>
                </a:cubicBezTo>
                <a:cubicBezTo>
                  <a:pt x="187" y="135"/>
                  <a:pt x="236" y="136"/>
                  <a:pt x="272" y="120"/>
                </a:cubicBezTo>
                <a:cubicBezTo>
                  <a:pt x="308" y="104"/>
                  <a:pt x="348" y="50"/>
                  <a:pt x="368" y="32"/>
                </a:cubicBezTo>
              </a:path>
            </a:pathLst>
          </a:custGeom>
          <a:noFill/>
          <a:ln w="57150" cap="flat" cmpd="sng">
            <a:solidFill>
              <a:srgbClr val="06942B"/>
            </a:solidFill>
            <a:prstDash val="solid"/>
            <a:round/>
            <a:headEnd type="triangl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69" name="Freeform 21"/>
          <p:cNvSpPr>
            <a:spLocks/>
          </p:cNvSpPr>
          <p:nvPr/>
        </p:nvSpPr>
        <p:spPr bwMode="auto">
          <a:xfrm>
            <a:off x="3352800" y="2133600"/>
            <a:ext cx="571500" cy="152400"/>
          </a:xfrm>
          <a:custGeom>
            <a:avLst/>
            <a:gdLst/>
            <a:ahLst/>
            <a:cxnLst>
              <a:cxn ang="0">
                <a:pos x="0" y="85"/>
              </a:cxn>
              <a:cxn ang="0">
                <a:pos x="80" y="21"/>
              </a:cxn>
              <a:cxn ang="0">
                <a:pos x="176" y="0"/>
              </a:cxn>
              <a:cxn ang="0">
                <a:pos x="280" y="21"/>
              </a:cxn>
              <a:cxn ang="0">
                <a:pos x="360" y="93"/>
              </a:cxn>
            </a:cxnLst>
            <a:rect l="0" t="0" r="r" b="b"/>
            <a:pathLst>
              <a:path w="360" h="93">
                <a:moveTo>
                  <a:pt x="0" y="85"/>
                </a:moveTo>
                <a:cubicBezTo>
                  <a:pt x="13" y="76"/>
                  <a:pt x="51" y="35"/>
                  <a:pt x="80" y="21"/>
                </a:cubicBezTo>
                <a:cubicBezTo>
                  <a:pt x="109" y="7"/>
                  <a:pt x="143" y="0"/>
                  <a:pt x="176" y="0"/>
                </a:cubicBezTo>
                <a:cubicBezTo>
                  <a:pt x="209" y="0"/>
                  <a:pt x="249" y="5"/>
                  <a:pt x="280" y="21"/>
                </a:cubicBezTo>
                <a:cubicBezTo>
                  <a:pt x="311" y="37"/>
                  <a:pt x="343" y="78"/>
                  <a:pt x="360" y="93"/>
                </a:cubicBezTo>
              </a:path>
            </a:pathLst>
          </a:custGeom>
          <a:noFill/>
          <a:ln w="762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0" name="Freeform 22"/>
          <p:cNvSpPr>
            <a:spLocks/>
          </p:cNvSpPr>
          <p:nvPr/>
        </p:nvSpPr>
        <p:spPr bwMode="auto">
          <a:xfrm>
            <a:off x="5029200" y="2497138"/>
            <a:ext cx="558800" cy="169862"/>
          </a:xfrm>
          <a:custGeom>
            <a:avLst/>
            <a:gdLst/>
            <a:ahLst/>
            <a:cxnLst>
              <a:cxn ang="0">
                <a:pos x="0" y="99"/>
              </a:cxn>
              <a:cxn ang="0">
                <a:pos x="104" y="27"/>
              </a:cxn>
              <a:cxn ang="0">
                <a:pos x="168" y="3"/>
              </a:cxn>
              <a:cxn ang="0">
                <a:pos x="256" y="43"/>
              </a:cxn>
              <a:cxn ang="0">
                <a:pos x="352" y="107"/>
              </a:cxn>
            </a:cxnLst>
            <a:rect l="0" t="0" r="r" b="b"/>
            <a:pathLst>
              <a:path w="352" h="107">
                <a:moveTo>
                  <a:pt x="0" y="99"/>
                </a:moveTo>
                <a:cubicBezTo>
                  <a:pt x="17" y="87"/>
                  <a:pt x="76" y="43"/>
                  <a:pt x="104" y="27"/>
                </a:cubicBezTo>
                <a:cubicBezTo>
                  <a:pt x="132" y="11"/>
                  <a:pt x="143" y="0"/>
                  <a:pt x="168" y="3"/>
                </a:cubicBezTo>
                <a:cubicBezTo>
                  <a:pt x="193" y="6"/>
                  <a:pt x="225" y="26"/>
                  <a:pt x="256" y="43"/>
                </a:cubicBezTo>
                <a:cubicBezTo>
                  <a:pt x="287" y="60"/>
                  <a:pt x="332" y="94"/>
                  <a:pt x="352" y="107"/>
                </a:cubicBezTo>
              </a:path>
            </a:pathLst>
          </a:custGeom>
          <a:noFill/>
          <a:ln w="38100" cap="flat" cmpd="sng">
            <a:solidFill>
              <a:srgbClr val="06942B"/>
            </a:solidFill>
            <a:prstDash val="solid"/>
            <a:round/>
            <a:headEnd type="none" w="med" len="me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1" name="Line 23"/>
          <p:cNvSpPr>
            <a:spLocks noChangeShapeType="1"/>
          </p:cNvSpPr>
          <p:nvPr/>
        </p:nvSpPr>
        <p:spPr bwMode="auto">
          <a:xfrm>
            <a:off x="3200400" y="5029200"/>
            <a:ext cx="609600" cy="0"/>
          </a:xfrm>
          <a:prstGeom prst="line">
            <a:avLst/>
          </a:prstGeom>
          <a:noFill/>
          <a:ln w="76200">
            <a:solidFill>
              <a:srgbClr val="06942B"/>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2" name="Object 24"/>
          <p:cNvGraphicFramePr>
            <a:graphicFrameLocks noChangeAspect="1"/>
          </p:cNvGraphicFramePr>
          <p:nvPr/>
        </p:nvGraphicFramePr>
        <p:xfrm>
          <a:off x="4267200" y="4724400"/>
          <a:ext cx="509588" cy="533400"/>
        </p:xfrm>
        <a:graphic>
          <a:graphicData uri="http://schemas.openxmlformats.org/presentationml/2006/ole">
            <mc:AlternateContent xmlns:mc="http://schemas.openxmlformats.org/markup-compatibility/2006">
              <mc:Choice xmlns:v="urn:schemas-microsoft-com:vml" Requires="v">
                <p:oleObj spid="_x0000_s30005" name="Equation" r:id="rId8" imgW="228600" imgH="241300" progId="Equation.3">
                  <p:embed/>
                </p:oleObj>
              </mc:Choice>
              <mc:Fallback>
                <p:oleObj name="Equation" r:id="rId8" imgW="228600" imgH="241300" progId="Equation.3">
                  <p:embed/>
                  <p:pic>
                    <p:nvPicPr>
                      <p:cNvPr id="1230872"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4724400"/>
                        <a:ext cx="5095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3" name="Oval 25"/>
          <p:cNvSpPr>
            <a:spLocks noChangeArrowheads="1"/>
          </p:cNvSpPr>
          <p:nvPr/>
        </p:nvSpPr>
        <p:spPr bwMode="auto">
          <a:xfrm>
            <a:off x="15240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4" name="Oval 26"/>
          <p:cNvSpPr>
            <a:spLocks noChangeArrowheads="1"/>
          </p:cNvSpPr>
          <p:nvPr/>
        </p:nvSpPr>
        <p:spPr bwMode="auto">
          <a:xfrm>
            <a:off x="3276600" y="5334000"/>
            <a:ext cx="533400" cy="457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75" name="Object 27"/>
          <p:cNvGraphicFramePr>
            <a:graphicFrameLocks noChangeAspect="1"/>
          </p:cNvGraphicFramePr>
          <p:nvPr/>
        </p:nvGraphicFramePr>
        <p:xfrm>
          <a:off x="4343400" y="5257800"/>
          <a:ext cx="366713" cy="449263"/>
        </p:xfrm>
        <a:graphic>
          <a:graphicData uri="http://schemas.openxmlformats.org/presentationml/2006/ole">
            <mc:AlternateContent xmlns:mc="http://schemas.openxmlformats.org/markup-compatibility/2006">
              <mc:Choice xmlns:v="urn:schemas-microsoft-com:vml" Requires="v">
                <p:oleObj spid="_x0000_s30006" name="Equation" r:id="rId10" imgW="164957" imgH="203024" progId="Equation.3">
                  <p:embed/>
                </p:oleObj>
              </mc:Choice>
              <mc:Fallback>
                <p:oleObj name="Equation" r:id="rId10" imgW="164957" imgH="203024" progId="Equation.3">
                  <p:embed/>
                  <p:pic>
                    <p:nvPicPr>
                      <p:cNvPr id="1230875"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3400" y="5257800"/>
                        <a:ext cx="366713"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76" name="Oval 28"/>
          <p:cNvSpPr>
            <a:spLocks noChangeArrowheads="1"/>
          </p:cNvSpPr>
          <p:nvPr/>
        </p:nvSpPr>
        <p:spPr bwMode="auto">
          <a:xfrm>
            <a:off x="5029200" y="1752600"/>
            <a:ext cx="533400" cy="1219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7" name="Oval 29"/>
          <p:cNvSpPr>
            <a:spLocks noChangeArrowheads="1"/>
          </p:cNvSpPr>
          <p:nvPr/>
        </p:nvSpPr>
        <p:spPr bwMode="auto">
          <a:xfrm>
            <a:off x="3200400" y="1371600"/>
            <a:ext cx="838200" cy="1600200"/>
          </a:xfrm>
          <a:prstGeom prst="ellipse">
            <a:avLst/>
          </a:prstGeom>
          <a:solidFill>
            <a:srgbClr val="FFFF00">
              <a:alpha val="50999"/>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8" name="Oval 30"/>
          <p:cNvSpPr>
            <a:spLocks noChangeArrowheads="1"/>
          </p:cNvSpPr>
          <p:nvPr/>
        </p:nvSpPr>
        <p:spPr bwMode="auto">
          <a:xfrm>
            <a:off x="22860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79" name="Oval 31"/>
          <p:cNvSpPr>
            <a:spLocks noChangeArrowheads="1"/>
          </p:cNvSpPr>
          <p:nvPr/>
        </p:nvSpPr>
        <p:spPr bwMode="auto">
          <a:xfrm>
            <a:off x="4267200" y="1981200"/>
            <a:ext cx="685800" cy="1295400"/>
          </a:xfrm>
          <a:prstGeom prst="ellipse">
            <a:avLst/>
          </a:prstGeom>
          <a:solidFill>
            <a:schemeClr val="bg1">
              <a:alpha val="50999"/>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0" name="Line 32"/>
          <p:cNvSpPr>
            <a:spLocks noChangeShapeType="1"/>
          </p:cNvSpPr>
          <p:nvPr/>
        </p:nvSpPr>
        <p:spPr bwMode="auto">
          <a:xfrm>
            <a:off x="3200400" y="4572000"/>
            <a:ext cx="6096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1" name="Text Box 33"/>
          <p:cNvSpPr txBox="1">
            <a:spLocks noChangeArrowheads="1"/>
          </p:cNvSpPr>
          <p:nvPr/>
        </p:nvSpPr>
        <p:spPr bwMode="auto">
          <a:xfrm>
            <a:off x="3702676" y="4356279"/>
            <a:ext cx="1676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Energy flux</a:t>
            </a:r>
          </a:p>
        </p:txBody>
      </p:sp>
      <p:sp>
        <p:nvSpPr>
          <p:cNvPr id="1230882" name="Line 34"/>
          <p:cNvSpPr>
            <a:spLocks noChangeShapeType="1"/>
          </p:cNvSpPr>
          <p:nvPr/>
        </p:nvSpPr>
        <p:spPr bwMode="auto">
          <a:xfrm>
            <a:off x="15240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3" name="Line 35"/>
          <p:cNvSpPr>
            <a:spLocks noChangeShapeType="1"/>
          </p:cNvSpPr>
          <p:nvPr/>
        </p:nvSpPr>
        <p:spPr bwMode="auto">
          <a:xfrm>
            <a:off x="22860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4" name="Line 36"/>
          <p:cNvSpPr>
            <a:spLocks noChangeShapeType="1"/>
          </p:cNvSpPr>
          <p:nvPr/>
        </p:nvSpPr>
        <p:spPr bwMode="auto">
          <a:xfrm>
            <a:off x="3200400" y="2209800"/>
            <a:ext cx="914400" cy="0"/>
          </a:xfrm>
          <a:prstGeom prst="line">
            <a:avLst/>
          </a:prstGeom>
          <a:noFill/>
          <a:ln w="762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5" name="Line 37"/>
          <p:cNvSpPr>
            <a:spLocks noChangeShapeType="1"/>
          </p:cNvSpPr>
          <p:nvPr/>
        </p:nvSpPr>
        <p:spPr bwMode="auto">
          <a:xfrm>
            <a:off x="4267200" y="2590800"/>
            <a:ext cx="609600" cy="0"/>
          </a:xfrm>
          <a:prstGeom prst="line">
            <a:avLst/>
          </a:prstGeom>
          <a:noFill/>
          <a:ln w="5715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886" name="Line 38"/>
          <p:cNvSpPr>
            <a:spLocks noChangeShapeType="1"/>
          </p:cNvSpPr>
          <p:nvPr/>
        </p:nvSpPr>
        <p:spPr bwMode="auto">
          <a:xfrm>
            <a:off x="5105400" y="2362200"/>
            <a:ext cx="457200" cy="0"/>
          </a:xfrm>
          <a:prstGeom prst="line">
            <a:avLst/>
          </a:prstGeom>
          <a:noFill/>
          <a:ln w="38100">
            <a:solidFill>
              <a:srgbClr val="FF0000"/>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87" name="Object 39"/>
          <p:cNvGraphicFramePr>
            <a:graphicFrameLocks noChangeAspect="1"/>
          </p:cNvGraphicFramePr>
          <p:nvPr/>
        </p:nvGraphicFramePr>
        <p:xfrm>
          <a:off x="2286000" y="3327400"/>
          <a:ext cx="685800" cy="330200"/>
        </p:xfrm>
        <a:graphic>
          <a:graphicData uri="http://schemas.openxmlformats.org/presentationml/2006/ole">
            <mc:AlternateContent xmlns:mc="http://schemas.openxmlformats.org/markup-compatibility/2006">
              <mc:Choice xmlns:v="urn:schemas-microsoft-com:vml" Requires="v">
                <p:oleObj spid="_x0000_s30007" name="Equation" r:id="rId12" imgW="495085" imgH="241195" progId="Equation.3">
                  <p:embed/>
                </p:oleObj>
              </mc:Choice>
              <mc:Fallback>
                <p:oleObj name="Equation" r:id="rId12" imgW="495085" imgH="241195" progId="Equation.3">
                  <p:embed/>
                  <p:pic>
                    <p:nvPicPr>
                      <p:cNvPr id="1230887" name="Object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0" y="33274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8" name="Object 40"/>
          <p:cNvGraphicFramePr>
            <a:graphicFrameLocks noChangeAspect="1"/>
          </p:cNvGraphicFramePr>
          <p:nvPr/>
        </p:nvGraphicFramePr>
        <p:xfrm>
          <a:off x="2286000" y="3671888"/>
          <a:ext cx="609600" cy="290512"/>
        </p:xfrm>
        <a:graphic>
          <a:graphicData uri="http://schemas.openxmlformats.org/presentationml/2006/ole">
            <mc:AlternateContent xmlns:mc="http://schemas.openxmlformats.org/markup-compatibility/2006">
              <mc:Choice xmlns:v="urn:schemas-microsoft-com:vml" Requires="v">
                <p:oleObj spid="_x0000_s30008" name="Equation" r:id="rId14" imgW="418918" imgH="203112" progId="Equation.3">
                  <p:embed/>
                </p:oleObj>
              </mc:Choice>
              <mc:Fallback>
                <p:oleObj name="Equation" r:id="rId14" imgW="418918" imgH="203112" progId="Equation.3">
                  <p:embed/>
                  <p:pic>
                    <p:nvPicPr>
                      <p:cNvPr id="1230888" name="Object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6000" y="36718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89" name="Object 41"/>
          <p:cNvGraphicFramePr>
            <a:graphicFrameLocks noChangeAspect="1"/>
          </p:cNvGraphicFramePr>
          <p:nvPr/>
        </p:nvGraphicFramePr>
        <p:xfrm>
          <a:off x="3140075" y="685800"/>
          <a:ext cx="808038" cy="330200"/>
        </p:xfrm>
        <a:graphic>
          <a:graphicData uri="http://schemas.openxmlformats.org/presentationml/2006/ole">
            <mc:AlternateContent xmlns:mc="http://schemas.openxmlformats.org/markup-compatibility/2006">
              <mc:Choice xmlns:v="urn:schemas-microsoft-com:vml" Requires="v">
                <p:oleObj spid="_x0000_s30009" name="Equation" r:id="rId16" imgW="583947" imgH="241195" progId="Equation.3">
                  <p:embed/>
                </p:oleObj>
              </mc:Choice>
              <mc:Fallback>
                <p:oleObj name="Equation" r:id="rId16" imgW="583947" imgH="241195" progId="Equation.3">
                  <p:embed/>
                  <p:pic>
                    <p:nvPicPr>
                      <p:cNvPr id="1230889" name="Object 4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40075" y="685800"/>
                        <a:ext cx="8080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0" name="Object 42"/>
          <p:cNvGraphicFramePr>
            <a:graphicFrameLocks noChangeAspect="1"/>
          </p:cNvGraphicFramePr>
          <p:nvPr/>
        </p:nvGraphicFramePr>
        <p:xfrm>
          <a:off x="3213100" y="1066800"/>
          <a:ext cx="738188" cy="290513"/>
        </p:xfrm>
        <a:graphic>
          <a:graphicData uri="http://schemas.openxmlformats.org/presentationml/2006/ole">
            <mc:AlternateContent xmlns:mc="http://schemas.openxmlformats.org/markup-compatibility/2006">
              <mc:Choice xmlns:v="urn:schemas-microsoft-com:vml" Requires="v">
                <p:oleObj spid="_x0000_s30010" name="Equation" r:id="rId18" imgW="507780" imgH="203112" progId="Equation.3">
                  <p:embed/>
                </p:oleObj>
              </mc:Choice>
              <mc:Fallback>
                <p:oleObj name="Equation" r:id="rId18" imgW="507780" imgH="203112" progId="Equation.3">
                  <p:embed/>
                  <p:pic>
                    <p:nvPicPr>
                      <p:cNvPr id="1230890" name="Object 4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3100" y="1066800"/>
                        <a:ext cx="738188"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1" name="Object 43"/>
          <p:cNvGraphicFramePr>
            <a:graphicFrameLocks noChangeAspect="1"/>
          </p:cNvGraphicFramePr>
          <p:nvPr/>
        </p:nvGraphicFramePr>
        <p:xfrm>
          <a:off x="4267200" y="3276600"/>
          <a:ext cx="685800" cy="330200"/>
        </p:xfrm>
        <a:graphic>
          <a:graphicData uri="http://schemas.openxmlformats.org/presentationml/2006/ole">
            <mc:AlternateContent xmlns:mc="http://schemas.openxmlformats.org/markup-compatibility/2006">
              <mc:Choice xmlns:v="urn:schemas-microsoft-com:vml" Requires="v">
                <p:oleObj spid="_x0000_s30011" name="Equation" r:id="rId20" imgW="495085" imgH="241195" progId="Equation.3">
                  <p:embed/>
                </p:oleObj>
              </mc:Choice>
              <mc:Fallback>
                <p:oleObj name="Equation" r:id="rId20" imgW="495085" imgH="241195" progId="Equation.3">
                  <p:embed/>
                  <p:pic>
                    <p:nvPicPr>
                      <p:cNvPr id="1230891" name="Object 4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67200" y="32766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2" name="Object 44"/>
          <p:cNvGraphicFramePr>
            <a:graphicFrameLocks noChangeAspect="1"/>
          </p:cNvGraphicFramePr>
          <p:nvPr/>
        </p:nvGraphicFramePr>
        <p:xfrm>
          <a:off x="4267200" y="3621088"/>
          <a:ext cx="609600" cy="290512"/>
        </p:xfrm>
        <a:graphic>
          <a:graphicData uri="http://schemas.openxmlformats.org/presentationml/2006/ole">
            <mc:AlternateContent xmlns:mc="http://schemas.openxmlformats.org/markup-compatibility/2006">
              <mc:Choice xmlns:v="urn:schemas-microsoft-com:vml" Requires="v">
                <p:oleObj spid="_x0000_s30012" name="Equation" r:id="rId22" imgW="418918" imgH="203112" progId="Equation.3">
                  <p:embed/>
                </p:oleObj>
              </mc:Choice>
              <mc:Fallback>
                <p:oleObj name="Equation" r:id="rId22" imgW="418918" imgH="203112" progId="Equation.3">
                  <p:embed/>
                  <p:pic>
                    <p:nvPicPr>
                      <p:cNvPr id="1230892" name="Object 4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67200" y="3621088"/>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3" name="Object 45"/>
          <p:cNvGraphicFramePr>
            <a:graphicFrameLocks noChangeAspect="1"/>
          </p:cNvGraphicFramePr>
          <p:nvPr/>
        </p:nvGraphicFramePr>
        <p:xfrm>
          <a:off x="5105400" y="1143000"/>
          <a:ext cx="685800" cy="330200"/>
        </p:xfrm>
        <a:graphic>
          <a:graphicData uri="http://schemas.openxmlformats.org/presentationml/2006/ole">
            <mc:AlternateContent xmlns:mc="http://schemas.openxmlformats.org/markup-compatibility/2006">
              <mc:Choice xmlns:v="urn:schemas-microsoft-com:vml" Requires="v">
                <p:oleObj spid="_x0000_s30013" name="Equation" r:id="rId24" imgW="495085" imgH="241195" progId="Equation.3">
                  <p:embed/>
                </p:oleObj>
              </mc:Choice>
              <mc:Fallback>
                <p:oleObj name="Equation" r:id="rId24" imgW="495085" imgH="241195" progId="Equation.3">
                  <p:embed/>
                  <p:pic>
                    <p:nvPicPr>
                      <p:cNvPr id="1230893"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143000"/>
                        <a:ext cx="685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894" name="Object 46"/>
          <p:cNvGraphicFramePr>
            <a:graphicFrameLocks noChangeAspect="1"/>
          </p:cNvGraphicFramePr>
          <p:nvPr/>
        </p:nvGraphicFramePr>
        <p:xfrm>
          <a:off x="5105400" y="1484313"/>
          <a:ext cx="609600" cy="290512"/>
        </p:xfrm>
        <a:graphic>
          <a:graphicData uri="http://schemas.openxmlformats.org/presentationml/2006/ole">
            <mc:AlternateContent xmlns:mc="http://schemas.openxmlformats.org/markup-compatibility/2006">
              <mc:Choice xmlns:v="urn:schemas-microsoft-com:vml" Requires="v">
                <p:oleObj spid="_x0000_s30014" name="Equation" r:id="rId25" imgW="418918" imgH="203112" progId="Equation.3">
                  <p:embed/>
                </p:oleObj>
              </mc:Choice>
              <mc:Fallback>
                <p:oleObj name="Equation" r:id="rId25" imgW="418918" imgH="203112" progId="Equation.3">
                  <p:embed/>
                  <p:pic>
                    <p:nvPicPr>
                      <p:cNvPr id="1230894" name="Object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1484313"/>
                        <a:ext cx="60960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5" name="Rectangle 47"/>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6" name="Object 48"/>
          <p:cNvGraphicFramePr>
            <a:graphicFrameLocks noChangeAspect="1"/>
          </p:cNvGraphicFramePr>
          <p:nvPr/>
        </p:nvGraphicFramePr>
        <p:xfrm>
          <a:off x="2743200" y="5786438"/>
          <a:ext cx="6096000" cy="919162"/>
        </p:xfrm>
        <a:graphic>
          <a:graphicData uri="http://schemas.openxmlformats.org/presentationml/2006/ole">
            <mc:AlternateContent xmlns:mc="http://schemas.openxmlformats.org/markup-compatibility/2006">
              <mc:Choice xmlns:v="urn:schemas-microsoft-com:vml" Requires="v">
                <p:oleObj spid="_x0000_s30015" name="Equation" r:id="rId26" imgW="3289300" imgH="495300" progId="Equation.3">
                  <p:embed/>
                </p:oleObj>
              </mc:Choice>
              <mc:Fallback>
                <p:oleObj name="Equation" r:id="rId26" imgW="3289300" imgH="495300" progId="Equation.3">
                  <p:embed/>
                  <p:pic>
                    <p:nvPicPr>
                      <p:cNvPr id="1230896" name="Object 4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43200" y="5786438"/>
                        <a:ext cx="609600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7" name="Rectangle 49"/>
          <p:cNvSpPr>
            <a:spLocks noChangeArrowheads="1"/>
          </p:cNvSpPr>
          <p:nvPr/>
        </p:nvSpPr>
        <p:spPr bwMode="auto">
          <a:xfrm>
            <a:off x="0" y="3309938"/>
            <a:ext cx="9144000" cy="0"/>
          </a:xfrm>
          <a:prstGeom prst="rect">
            <a:avLst/>
          </a:prstGeom>
          <a:noFill/>
          <a:ln w="12700">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aphicFrame>
        <p:nvGraphicFramePr>
          <p:cNvPr id="1230898" name="Object 50"/>
          <p:cNvGraphicFramePr>
            <a:graphicFrameLocks noChangeAspect="1"/>
          </p:cNvGraphicFramePr>
          <p:nvPr/>
        </p:nvGraphicFramePr>
        <p:xfrm>
          <a:off x="5791200" y="4330700"/>
          <a:ext cx="914400" cy="531813"/>
        </p:xfrm>
        <a:graphic>
          <a:graphicData uri="http://schemas.openxmlformats.org/presentationml/2006/ole">
            <mc:AlternateContent xmlns:mc="http://schemas.openxmlformats.org/markup-compatibility/2006">
              <mc:Choice xmlns:v="urn:schemas-microsoft-com:vml" Requires="v">
                <p:oleObj spid="_x0000_s30016" name="Equation" r:id="rId28" imgW="406224" imgH="241195" progId="Equation.3">
                  <p:embed/>
                </p:oleObj>
              </mc:Choice>
              <mc:Fallback>
                <p:oleObj name="Equation" r:id="rId28" imgW="406224" imgH="241195" progId="Equation.3">
                  <p:embed/>
                  <p:pic>
                    <p:nvPicPr>
                      <p:cNvPr id="1230898" name="Object 5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91200" y="4330700"/>
                        <a:ext cx="91440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99" name="Oval 51"/>
          <p:cNvSpPr>
            <a:spLocks noChangeArrowheads="1"/>
          </p:cNvSpPr>
          <p:nvPr/>
        </p:nvSpPr>
        <p:spPr bwMode="auto">
          <a:xfrm>
            <a:off x="3810000" y="1524000"/>
            <a:ext cx="2590800" cy="1828800"/>
          </a:xfrm>
          <a:prstGeom prst="ellipse">
            <a:avLst/>
          </a:prstGeom>
          <a:solidFill>
            <a:srgbClr val="8A1076">
              <a:alpha val="31000"/>
            </a:srgb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0" name="Rectangle 52"/>
          <p:cNvSpPr>
            <a:spLocks noChangeArrowheads="1"/>
          </p:cNvSpPr>
          <p:nvPr/>
        </p:nvSpPr>
        <p:spPr bwMode="auto">
          <a:xfrm>
            <a:off x="5486400" y="3352800"/>
            <a:ext cx="34290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strengthen</a:t>
            </a:r>
          </a:p>
        </p:txBody>
      </p:sp>
      <p:sp>
        <p:nvSpPr>
          <p:cNvPr id="1230901" name="Line 53"/>
          <p:cNvSpPr>
            <a:spLocks noChangeShapeType="1"/>
          </p:cNvSpPr>
          <p:nvPr/>
        </p:nvSpPr>
        <p:spPr bwMode="auto">
          <a:xfrm flipH="1" flipV="1">
            <a:off x="5334000" y="3048000"/>
            <a:ext cx="533400" cy="3810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2" name="Rectangle 54"/>
          <p:cNvSpPr>
            <a:spLocks noChangeArrowheads="1"/>
          </p:cNvSpPr>
          <p:nvPr/>
        </p:nvSpPr>
        <p:spPr bwMode="auto">
          <a:xfrm>
            <a:off x="0" y="3978275"/>
            <a:ext cx="2819400" cy="830997"/>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Waves here weaken</a:t>
            </a:r>
          </a:p>
        </p:txBody>
      </p:sp>
      <p:sp>
        <p:nvSpPr>
          <p:cNvPr id="1230903" name="Oval 55"/>
          <p:cNvSpPr>
            <a:spLocks noChangeArrowheads="1"/>
          </p:cNvSpPr>
          <p:nvPr/>
        </p:nvSpPr>
        <p:spPr bwMode="auto">
          <a:xfrm>
            <a:off x="914400" y="1524000"/>
            <a:ext cx="2590800" cy="1828800"/>
          </a:xfrm>
          <a:prstGeom prst="ellipse">
            <a:avLst/>
          </a:prstGeom>
          <a:solidFill>
            <a:schemeClr val="accent2">
              <a:alpha val="31000"/>
            </a:schemeClr>
          </a:solidFill>
          <a:ln w="12700">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230904" name="Line 56"/>
          <p:cNvSpPr>
            <a:spLocks noChangeShapeType="1"/>
          </p:cNvSpPr>
          <p:nvPr/>
        </p:nvSpPr>
        <p:spPr bwMode="auto">
          <a:xfrm flipV="1">
            <a:off x="1143000" y="3124200"/>
            <a:ext cx="609600" cy="914400"/>
          </a:xfrm>
          <a:prstGeom prst="line">
            <a:avLst/>
          </a:prstGeom>
          <a:noFill/>
          <a:ln w="76200">
            <a:solidFill>
              <a:schemeClr val="bg2"/>
            </a:solidFill>
            <a:round/>
            <a:headE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 name="TextBox 1">
            <a:extLst>
              <a:ext uri="{FF2B5EF4-FFF2-40B4-BE49-F238E27FC236}">
                <a16:creationId xmlns:a16="http://schemas.microsoft.com/office/drawing/2014/main" id="{0F24BE7F-B36D-164A-9FC6-6F2201BA51C2}"/>
              </a:ext>
            </a:extLst>
          </p:cNvPr>
          <p:cNvSpPr txBox="1"/>
          <p:nvPr/>
        </p:nvSpPr>
        <p:spPr>
          <a:xfrm>
            <a:off x="6675120" y="1021080"/>
            <a:ext cx="2364750" cy="646331"/>
          </a:xfrm>
          <a:prstGeom prst="rect">
            <a:avLst/>
          </a:prstGeom>
          <a:noFill/>
        </p:spPr>
        <p:txBody>
          <a:bodyPr wrap="none" rtlCol="0">
            <a:spAutoFit/>
          </a:bodyPr>
          <a:lstStyle/>
          <a:p>
            <a:r>
              <a:rPr lang="en-US" dirty="0">
                <a:solidFill>
                  <a:srgbClr val="FF0000"/>
                </a:solidFill>
              </a:rPr>
              <a:t>depends on </a:t>
            </a:r>
          </a:p>
          <a:p>
            <a:r>
              <a:rPr lang="en-US" i="1" dirty="0">
                <a:solidFill>
                  <a:srgbClr val="FF0000"/>
                </a:solidFill>
              </a:rPr>
              <a:t>ageostrophic wind </a:t>
            </a:r>
            <a:r>
              <a:rPr lang="en-US" i="1" dirty="0" err="1">
                <a:solidFill>
                  <a:srgbClr val="FF0000"/>
                </a:solidFill>
              </a:rPr>
              <a:t>u</a:t>
            </a:r>
            <a:r>
              <a:rPr lang="en-US" i="1" baseline="-25000" dirty="0" err="1">
                <a:solidFill>
                  <a:srgbClr val="FF0000"/>
                </a:solidFill>
              </a:rPr>
              <a:t>a</a:t>
            </a:r>
            <a:endParaRPr lang="en-US" i="1" baseline="-25000" dirty="0">
              <a:solidFill>
                <a:srgbClr val="FF0000"/>
              </a:solidFill>
            </a:endParaRPr>
          </a:p>
        </p:txBody>
      </p:sp>
      <p:sp>
        <p:nvSpPr>
          <p:cNvPr id="3" name="Title 2">
            <a:extLst>
              <a:ext uri="{FF2B5EF4-FFF2-40B4-BE49-F238E27FC236}">
                <a16:creationId xmlns:a16="http://schemas.microsoft.com/office/drawing/2014/main" id="{30C5B442-256F-AF48-BF62-EBCD66235EA9}"/>
              </a:ext>
            </a:extLst>
          </p:cNvPr>
          <p:cNvSpPr>
            <a:spLocks noGrp="1"/>
          </p:cNvSpPr>
          <p:nvPr>
            <p:ph type="title" idx="4294967295"/>
          </p:nvPr>
        </p:nvSpPr>
        <p:spPr/>
        <p:txBody>
          <a:bodyPr/>
          <a:lstStyle/>
          <a:p>
            <a:r>
              <a:rPr lang="en-US" dirty="0"/>
              <a:t>Lab assignment II for the week</a:t>
            </a:r>
          </a:p>
        </p:txBody>
      </p:sp>
    </p:spTree>
    <p:extLst>
      <p:ext uri="{BB962C8B-B14F-4D97-AF65-F5344CB8AC3E}">
        <p14:creationId xmlns:p14="http://schemas.microsoft.com/office/powerpoint/2010/main" val="1818987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30899"/>
                                        </p:tgtEl>
                                        <p:attrNameLst>
                                          <p:attrName>style.visibility</p:attrName>
                                        </p:attrNameLst>
                                      </p:cBhvr>
                                      <p:to>
                                        <p:strVal val="visible"/>
                                      </p:to>
                                    </p:set>
                                    <p:animEffect transition="in" filter="dissolve">
                                      <p:cBhvr>
                                        <p:cTn id="7" dur="500"/>
                                        <p:tgtEl>
                                          <p:spTgt spid="12308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30900"/>
                                        </p:tgtEl>
                                        <p:attrNameLst>
                                          <p:attrName>style.visibility</p:attrName>
                                        </p:attrNameLst>
                                      </p:cBhvr>
                                      <p:to>
                                        <p:strVal val="visible"/>
                                      </p:to>
                                    </p:set>
                                    <p:animEffect transition="in" filter="dissolve">
                                      <p:cBhvr>
                                        <p:cTn id="12" dur="500"/>
                                        <p:tgtEl>
                                          <p:spTgt spid="123090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30901"/>
                                        </p:tgtEl>
                                        <p:attrNameLst>
                                          <p:attrName>style.visibility</p:attrName>
                                        </p:attrNameLst>
                                      </p:cBhvr>
                                      <p:to>
                                        <p:strVal val="visible"/>
                                      </p:to>
                                    </p:set>
                                    <p:animEffect transition="in" filter="dissolve">
                                      <p:cBhvr>
                                        <p:cTn id="15" dur="500"/>
                                        <p:tgtEl>
                                          <p:spTgt spid="123090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30902"/>
                                        </p:tgtEl>
                                        <p:attrNameLst>
                                          <p:attrName>style.visibility</p:attrName>
                                        </p:attrNameLst>
                                      </p:cBhvr>
                                      <p:to>
                                        <p:strVal val="visible"/>
                                      </p:to>
                                    </p:set>
                                    <p:animEffect transition="in" filter="dissolve">
                                      <p:cBhvr>
                                        <p:cTn id="20" dur="500"/>
                                        <p:tgtEl>
                                          <p:spTgt spid="123090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30903"/>
                                        </p:tgtEl>
                                        <p:attrNameLst>
                                          <p:attrName>style.visibility</p:attrName>
                                        </p:attrNameLst>
                                      </p:cBhvr>
                                      <p:to>
                                        <p:strVal val="visible"/>
                                      </p:to>
                                    </p:set>
                                    <p:animEffect transition="in" filter="dissolve">
                                      <p:cBhvr>
                                        <p:cTn id="25" dur="500"/>
                                        <p:tgtEl>
                                          <p:spTgt spid="123090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30904"/>
                                        </p:tgtEl>
                                        <p:attrNameLst>
                                          <p:attrName>style.visibility</p:attrName>
                                        </p:attrNameLst>
                                      </p:cBhvr>
                                      <p:to>
                                        <p:strVal val="visible"/>
                                      </p:to>
                                    </p:set>
                                    <p:animEffect transition="in" filter="dissolve">
                                      <p:cBhvr>
                                        <p:cTn id="28" dur="500"/>
                                        <p:tgtEl>
                                          <p:spTgt spid="1230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99" grpId="0" animBg="1"/>
      <p:bldP spid="1230900" grpId="0"/>
      <p:bldP spid="1230901" grpId="0" animBg="1"/>
      <p:bldP spid="1230902" grpId="0"/>
      <p:bldP spid="1230903" grpId="0" animBg="1"/>
      <p:bldP spid="123090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1660B6-3F11-9B4C-92AD-8118018B1749}"/>
              </a:ext>
            </a:extLst>
          </p:cNvPr>
          <p:cNvPicPr>
            <a:picLocks noChangeAspect="1"/>
          </p:cNvPicPr>
          <p:nvPr/>
        </p:nvPicPr>
        <p:blipFill>
          <a:blip r:embed="rId3"/>
          <a:stretch>
            <a:fillRect/>
          </a:stretch>
        </p:blipFill>
        <p:spPr>
          <a:xfrm>
            <a:off x="0" y="1433352"/>
            <a:ext cx="9144000" cy="5138777"/>
          </a:xfrm>
          <a:prstGeom prst="rect">
            <a:avLst/>
          </a:prstGeom>
        </p:spPr>
      </p:pic>
      <p:sp>
        <p:nvSpPr>
          <p:cNvPr id="3" name="TextBox 2">
            <a:extLst>
              <a:ext uri="{FF2B5EF4-FFF2-40B4-BE49-F238E27FC236}">
                <a16:creationId xmlns:a16="http://schemas.microsoft.com/office/drawing/2014/main" id="{9DCF82C4-2A83-0843-98C8-378393491132}"/>
              </a:ext>
            </a:extLst>
          </p:cNvPr>
          <p:cNvSpPr txBox="1"/>
          <p:nvPr/>
        </p:nvSpPr>
        <p:spPr>
          <a:xfrm>
            <a:off x="1255059" y="645459"/>
            <a:ext cx="6930167" cy="369332"/>
          </a:xfrm>
          <a:prstGeom prst="rect">
            <a:avLst/>
          </a:prstGeom>
          <a:noFill/>
        </p:spPr>
        <p:txBody>
          <a:bodyPr wrap="none" rtlCol="0">
            <a:spAutoFit/>
          </a:bodyPr>
          <a:lstStyle/>
          <a:p>
            <a:r>
              <a:rPr lang="en-US" dirty="0">
                <a:solidFill>
                  <a:srgbClr val="FF0000"/>
                </a:solidFill>
              </a:rPr>
              <a:t>Early Sep 2020: Oregon fires blow up (wind), Colorado snow, etc. </a:t>
            </a:r>
          </a:p>
        </p:txBody>
      </p:sp>
    </p:spTree>
    <p:extLst>
      <p:ext uri="{BB962C8B-B14F-4D97-AF65-F5344CB8AC3E}">
        <p14:creationId xmlns:p14="http://schemas.microsoft.com/office/powerpoint/2010/main" val="2037974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5CA388-3F6D-004B-846A-C6C048BDFEF7}"/>
              </a:ext>
            </a:extLst>
          </p:cNvPr>
          <p:cNvGrpSpPr/>
          <p:nvPr/>
        </p:nvGrpSpPr>
        <p:grpSpPr>
          <a:xfrm>
            <a:off x="2402541" y="301815"/>
            <a:ext cx="4495987" cy="6430682"/>
            <a:chOff x="4320988" y="-365499"/>
            <a:chExt cx="4495987" cy="6430682"/>
          </a:xfrm>
        </p:grpSpPr>
        <p:pic>
          <p:nvPicPr>
            <p:cNvPr id="54274" name="Picture 2">
              <a:extLst>
                <a:ext uri="{FF2B5EF4-FFF2-40B4-BE49-F238E27FC236}">
                  <a16:creationId xmlns:a16="http://schemas.microsoft.com/office/drawing/2014/main" id="{46A33272-CF12-564D-BF66-C8D34B113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988" y="5049183"/>
              <a:ext cx="42672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54275" name="Picture 3">
              <a:extLst>
                <a:ext uri="{FF2B5EF4-FFF2-40B4-BE49-F238E27FC236}">
                  <a16:creationId xmlns:a16="http://schemas.microsoft.com/office/drawing/2014/main" id="{DDD19AC0-8A7A-344A-BEC5-A15EE7EF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365499"/>
              <a:ext cx="4406900" cy="5435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2196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1F77333-BD45-2643-B111-F03C2FC592AE}"/>
              </a:ext>
            </a:extLst>
          </p:cNvPr>
          <p:cNvSpPr>
            <a:spLocks noGrp="1" noChangeArrowheads="1"/>
          </p:cNvSpPr>
          <p:nvPr>
            <p:ph type="title"/>
          </p:nvPr>
        </p:nvSpPr>
        <p:spPr>
          <a:xfrm>
            <a:off x="685800" y="304800"/>
            <a:ext cx="7772400" cy="609600"/>
          </a:xfrm>
        </p:spPr>
        <p:txBody>
          <a:bodyPr/>
          <a:lstStyle/>
          <a:p>
            <a:pPr eaLnBrk="1" hangingPunct="1">
              <a:defRPr/>
            </a:pPr>
            <a:r>
              <a:rPr lang="en-US" sz="3200" i="1"/>
              <a:t>Holy grail of dynamics</a:t>
            </a:r>
            <a:r>
              <a:rPr lang="en-US" sz="3200"/>
              <a:t>: get </a:t>
            </a:r>
            <a:r>
              <a:rPr lang="en-US" sz="3200">
                <a:latin typeface="Symbol" charset="2"/>
                <a:sym typeface="Symbol" charset="2"/>
              </a:rPr>
              <a:t></a:t>
            </a:r>
            <a:endParaRPr lang="en-US" sz="3200" b="1">
              <a:solidFill>
                <a:srgbClr val="FFFF00"/>
              </a:solidFill>
              <a:effectLst>
                <a:outerShdw blurRad="38100" dist="38100" dir="2700000" algn="tl">
                  <a:srgbClr val="DDDDDD"/>
                </a:outerShdw>
              </a:effectLst>
              <a:latin typeface="Times" charset="0"/>
            </a:endParaRPr>
          </a:p>
        </p:txBody>
      </p:sp>
      <p:pic>
        <p:nvPicPr>
          <p:cNvPr id="40963" name="Picture 7" descr="final">
            <a:extLst>
              <a:ext uri="{FF2B5EF4-FFF2-40B4-BE49-F238E27FC236}">
                <a16:creationId xmlns:a16="http://schemas.microsoft.com/office/drawing/2014/main" id="{A604EEF0-6836-244C-A04F-78AAB52AF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6667"/>
          <a:stretch>
            <a:fillRect/>
          </a:stretch>
        </p:blipFill>
        <p:spPr bwMode="auto">
          <a:xfrm>
            <a:off x="2057400" y="9906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a:extLst>
              <a:ext uri="{FF2B5EF4-FFF2-40B4-BE49-F238E27FC236}">
                <a16:creationId xmlns:a16="http://schemas.microsoft.com/office/drawing/2014/main" id="{0618412C-4670-9C48-80E9-D7DEA99A778B}"/>
              </a:ext>
            </a:extLst>
          </p:cNvPr>
          <p:cNvSpPr txBox="1">
            <a:spLocks noChangeArrowheads="1"/>
          </p:cNvSpPr>
          <p:nvPr/>
        </p:nvSpPr>
        <p:spPr bwMode="auto">
          <a:xfrm>
            <a:off x="533400" y="2133600"/>
            <a:ext cx="8077200" cy="1160463"/>
          </a:xfrm>
          <a:prstGeom prst="rect">
            <a:avLst/>
          </a:prstGeom>
          <a:no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2800" b="0" i="0" u="sng" strike="noStrike" kern="1200" cap="none" spc="0" normalizeH="0" baseline="0" noProof="0">
                <a:ln>
                  <a:noFill/>
                </a:ln>
                <a:solidFill>
                  <a:srgbClr val="FF3300"/>
                </a:solidFill>
                <a:effectLst>
                  <a:outerShdw blurRad="38100" dist="38100" dir="2700000" algn="tl">
                    <a:srgbClr val="DDDDDD"/>
                  </a:outerShdw>
                </a:effectLst>
                <a:uLnTx/>
                <a:uFillTx/>
                <a:latin typeface="Times" charset="0"/>
                <a:ea typeface="ＭＳ Ｐゴシック" pitchFamily="-84" charset="-128"/>
              </a:rPr>
              <a:t>Gotta</a:t>
            </a:r>
            <a:r>
              <a:rPr kumimoji="0" lang="en-US" sz="2800" b="0" i="0" u="none" strike="noStrike" kern="1200" cap="none" spc="0" normalizeH="0" baseline="0" noProof="0">
                <a:ln>
                  <a:noFill/>
                </a:ln>
                <a:solidFill>
                  <a:srgbClr val="FF3300"/>
                </a:solidFill>
                <a:effectLst>
                  <a:outerShdw blurRad="38100" dist="38100" dir="2700000" algn="tl">
                    <a:srgbClr val="DDDDDD"/>
                  </a:outerShdw>
                </a:effectLst>
                <a:uLnTx/>
                <a:uFillTx/>
                <a:latin typeface="Times" charset="0"/>
                <a:ea typeface="ＭＳ Ｐゴシック" pitchFamily="-84" charset="-128"/>
              </a:rPr>
              <a:t> avoid dragging thermo into this via </a:t>
            </a:r>
            <a:r>
              <a:rPr kumimoji="0" lang="en-US" sz="2800" b="0" i="0" u="none" strike="noStrike" kern="1200" cap="none" spc="0" normalizeH="0" baseline="0" noProof="0">
                <a:ln>
                  <a:noFill/>
                </a:ln>
                <a:solidFill>
                  <a:srgbClr val="FF3300"/>
                </a:solidFill>
                <a:effectLst>
                  <a:outerShdw blurRad="38100" dist="38100" dir="2700000" algn="tl">
                    <a:srgbClr val="DDDDDD"/>
                  </a:outerShdw>
                </a:effectLst>
                <a:uLnTx/>
                <a:uFillTx/>
                <a:latin typeface="Symbol" charset="2"/>
                <a:ea typeface="ＭＳ Ｐゴシック" pitchFamily="-84" charset="-128"/>
                <a:sym typeface="Symbol" charset="2"/>
              </a:rPr>
              <a:t></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3300"/>
                </a:solidFill>
                <a:effectLst>
                  <a:outerShdw blurRad="38100" dist="38100" dir="2700000" algn="tl">
                    <a:srgbClr val="DDDDDD"/>
                  </a:outerShdw>
                </a:effectLst>
                <a:uLnTx/>
                <a:uFillTx/>
                <a:latin typeface="Arial"/>
                <a:ea typeface="ＭＳ Ｐゴシック" pitchFamily="-84" charset="-128"/>
              </a:rPr>
              <a:t>Get rid of</a:t>
            </a:r>
            <a:r>
              <a:rPr kumimoji="0" lang="en-US" sz="2800" b="0" i="0" u="none" strike="noStrike" kern="1200" cap="none" spc="0" normalizeH="0" baseline="0" noProof="0">
                <a:ln>
                  <a:noFill/>
                </a:ln>
                <a:solidFill>
                  <a:srgbClr val="FF3300"/>
                </a:solidFill>
                <a:effectLst>
                  <a:outerShdw blurRad="38100" dist="38100" dir="2700000" algn="tl">
                    <a:srgbClr val="DDDDDD"/>
                  </a:outerShdw>
                </a:effectLst>
                <a:uLnTx/>
                <a:uFillTx/>
                <a:latin typeface="Symbol" charset="2"/>
                <a:ea typeface="ＭＳ Ｐゴシック" pitchFamily="-84" charset="-128"/>
                <a:sym typeface="Symbol" charset="2"/>
              </a:rPr>
              <a:t></a:t>
            </a:r>
            <a:r>
              <a:rPr kumimoji="0" lang="en-US" sz="2800" b="0" i="0" u="none" strike="noStrike" kern="1200" cap="none" spc="0" normalizeH="0" baseline="0" noProof="0">
                <a:ln>
                  <a:noFill/>
                </a:ln>
                <a:solidFill>
                  <a:srgbClr val="FF3300"/>
                </a:solidFill>
                <a:effectLst>
                  <a:outerShdw blurRad="38100" dist="38100" dir="2700000" algn="tl">
                    <a:srgbClr val="DDDDDD"/>
                  </a:outerShdw>
                </a:effectLst>
                <a:uLnTx/>
                <a:uFillTx/>
                <a:latin typeface="Arial"/>
                <a:ea typeface="ＭＳ Ｐゴシック" pitchFamily="-84" charset="-128"/>
              </a:rPr>
              <a:t>at </a:t>
            </a:r>
            <a:r>
              <a:rPr kumimoji="0" lang="en-US" sz="2800" b="0" i="0" u="sng" strike="noStrike" kern="1200" cap="none" spc="0" normalizeH="0" baseline="0" noProof="0">
                <a:ln>
                  <a:noFill/>
                </a:ln>
                <a:solidFill>
                  <a:srgbClr val="FF3300"/>
                </a:solidFill>
                <a:effectLst>
                  <a:outerShdw blurRad="38100" dist="38100" dir="2700000" algn="tl">
                    <a:srgbClr val="DDDDDD"/>
                  </a:outerShdw>
                </a:effectLst>
                <a:uLnTx/>
                <a:uFillTx/>
                <a:latin typeface="Arial"/>
                <a:ea typeface="ＭＳ Ｐゴシック" pitchFamily="-84" charset="-128"/>
              </a:rPr>
              <a:t>any cost</a:t>
            </a:r>
            <a:r>
              <a:rPr kumimoji="0" lang="en-US" sz="2800" b="0" i="0" u="none" strike="noStrike" kern="1200" cap="none" spc="0" normalizeH="0" baseline="0" noProof="0">
                <a:ln>
                  <a:noFill/>
                </a:ln>
                <a:solidFill>
                  <a:srgbClr val="FF3300"/>
                </a:solidFill>
                <a:effectLst>
                  <a:outerShdw blurRad="38100" dist="38100" dir="2700000" algn="tl">
                    <a:srgbClr val="DDDDDD"/>
                  </a:outerShdw>
                </a:effectLst>
                <a:uLnTx/>
                <a:uFillTx/>
                <a:latin typeface="Arial"/>
                <a:ea typeface="ＭＳ Ｐゴシック" pitchFamily="-84" charset="-128"/>
              </a:rPr>
              <a:t>. </a:t>
            </a:r>
            <a:r>
              <a:rPr kumimoji="0" lang="en-US" sz="2800" b="1" i="0" u="none" strike="noStrike" kern="1200" cap="none" spc="0" normalizeH="0" baseline="0" noProof="0">
                <a:ln>
                  <a:noFill/>
                </a:ln>
                <a:solidFill>
                  <a:srgbClr val="FF3300"/>
                </a:solidFill>
                <a:effectLst>
                  <a:outerShdw blurRad="38100" dist="38100" dir="2700000" algn="tl">
                    <a:srgbClr val="DDDDDD"/>
                  </a:outerShdw>
                </a:effectLst>
                <a:uLnTx/>
                <a:uFillTx/>
                <a:latin typeface="Arial"/>
                <a:ea typeface="ＭＳ Ｐゴシック" pitchFamily="-84" charset="-128"/>
              </a:rPr>
              <a:t>Curl to the rescue!</a:t>
            </a:r>
          </a:p>
        </p:txBody>
      </p:sp>
      <p:pic>
        <p:nvPicPr>
          <p:cNvPr id="8211" name="Picture 19" descr="final">
            <a:extLst>
              <a:ext uri="{FF2B5EF4-FFF2-40B4-BE49-F238E27FC236}">
                <a16:creationId xmlns:a16="http://schemas.microsoft.com/office/drawing/2014/main" id="{ED3F9C7B-9004-4047-9535-93FF7238D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429000"/>
            <a:ext cx="80264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2" name="AutoShape 20">
            <a:extLst>
              <a:ext uri="{FF2B5EF4-FFF2-40B4-BE49-F238E27FC236}">
                <a16:creationId xmlns:a16="http://schemas.microsoft.com/office/drawing/2014/main" id="{CC0A00DB-0D35-0749-A8DA-DA4EE20D55E8}"/>
              </a:ext>
            </a:extLst>
          </p:cNvPr>
          <p:cNvSpPr>
            <a:spLocks noChangeArrowheads="1"/>
          </p:cNvSpPr>
          <p:nvPr/>
        </p:nvSpPr>
        <p:spPr bwMode="auto">
          <a:xfrm>
            <a:off x="6705600" y="3352800"/>
            <a:ext cx="1219200" cy="1143000"/>
          </a:xfrm>
          <a:custGeom>
            <a:avLst/>
            <a:gdLst>
              <a:gd name="T0" fmla="*/ 1942170529 w 21600"/>
              <a:gd name="T1" fmla="*/ 0 h 21600"/>
              <a:gd name="T2" fmla="*/ 568804891 w 21600"/>
              <a:gd name="T3" fmla="*/ 468679054 h 21600"/>
              <a:gd name="T4" fmla="*/ 0 w 21600"/>
              <a:gd name="T5" fmla="*/ 1600299219 h 21600"/>
              <a:gd name="T6" fmla="*/ 568804891 w 21600"/>
              <a:gd name="T7" fmla="*/ 2147483647 h 21600"/>
              <a:gd name="T8" fmla="*/ 1942170529 w 21600"/>
              <a:gd name="T9" fmla="*/ 2147483647 h 21600"/>
              <a:gd name="T10" fmla="*/ 2147483647 w 21600"/>
              <a:gd name="T11" fmla="*/ 2147483647 h 21600"/>
              <a:gd name="T12" fmla="*/ 2147483647 w 21600"/>
              <a:gd name="T13" fmla="*/ 1600299219 h 21600"/>
              <a:gd name="T14" fmla="*/ 2147483647 w 21600"/>
              <a:gd name="T15" fmla="*/ 46867905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699" y="9117"/>
                  <a:pt x="2699"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chemeClr val="tx1"/>
            </a:solidFill>
            <a:miter lim="800000"/>
            <a:headEnd/>
            <a:tailEnd/>
          </a:ln>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213" name="Text Box 21">
            <a:extLst>
              <a:ext uri="{FF2B5EF4-FFF2-40B4-BE49-F238E27FC236}">
                <a16:creationId xmlns:a16="http://schemas.microsoft.com/office/drawing/2014/main" id="{F49F3E83-8CD3-994C-9610-A1825F0403EB}"/>
              </a:ext>
            </a:extLst>
          </p:cNvPr>
          <p:cNvSpPr txBox="1">
            <a:spLocks noChangeArrowheads="1"/>
          </p:cNvSpPr>
          <p:nvPr/>
        </p:nvSpPr>
        <p:spPr bwMode="auto">
          <a:xfrm>
            <a:off x="6324600" y="44196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rPr>
              <a:t>Ker-CHING!</a:t>
            </a:r>
          </a:p>
        </p:txBody>
      </p:sp>
      <p:sp>
        <p:nvSpPr>
          <p:cNvPr id="8214" name="Text Box 22">
            <a:extLst>
              <a:ext uri="{FF2B5EF4-FFF2-40B4-BE49-F238E27FC236}">
                <a16:creationId xmlns:a16="http://schemas.microsoft.com/office/drawing/2014/main" id="{DD8E3989-4DD6-8244-8DC5-5BC335F51FA6}"/>
              </a:ext>
            </a:extLst>
          </p:cNvPr>
          <p:cNvSpPr txBox="1">
            <a:spLocks noChangeArrowheads="1"/>
          </p:cNvSpPr>
          <p:nvPr/>
        </p:nvSpPr>
        <p:spPr bwMode="auto">
          <a:xfrm>
            <a:off x="762000" y="4953000"/>
            <a:ext cx="7620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Braggadocio" pitchFamily="82" charset="77"/>
                <a:ea typeface="ＭＳ Ｐゴシック" panose="020B0600070205080204" pitchFamily="34" charset="-128"/>
              </a:rPr>
              <a:t>We are Masters of the Universe with our sexy vector identities! </a:t>
            </a:r>
          </a:p>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Braggadocio" pitchFamily="82" charset="77"/>
                <a:ea typeface="ＭＳ Ｐゴシック" panose="020B0600070205080204" pitchFamily="34" charset="-128"/>
              </a:rPr>
              <a:t>The grail is in the bag!</a:t>
            </a:r>
          </a:p>
        </p:txBody>
      </p:sp>
    </p:spTree>
    <p:extLst>
      <p:ext uri="{BB962C8B-B14F-4D97-AF65-F5344CB8AC3E}">
        <p14:creationId xmlns:p14="http://schemas.microsoft.com/office/powerpoint/2010/main" val="4074393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1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1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3" grpId="0" build="p" autoUpdateAnimBg="0"/>
      <p:bldP spid="8214"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91194F2-8A17-5146-9656-E3AB0F253FF0}"/>
              </a:ext>
            </a:extLst>
          </p:cNvPr>
          <p:cNvSpPr>
            <a:spLocks noGrp="1" noChangeArrowheads="1"/>
          </p:cNvSpPr>
          <p:nvPr>
            <p:ph type="title"/>
          </p:nvPr>
        </p:nvSpPr>
        <p:spPr>
          <a:xfrm>
            <a:off x="609600" y="76200"/>
            <a:ext cx="7772400" cy="762000"/>
          </a:xfrm>
        </p:spPr>
        <p:txBody>
          <a:bodyPr/>
          <a:lstStyle/>
          <a:p>
            <a:pPr eaLnBrk="1" hangingPunct="1"/>
            <a:r>
              <a:rPr lang="en-US" altLang="en-US" sz="3200">
                <a:solidFill>
                  <a:srgbClr val="FF0000"/>
                </a:solidFill>
              </a:rPr>
              <a:t>Heh heh ... did I say "any cost"... ? gulp</a:t>
            </a:r>
          </a:p>
        </p:txBody>
      </p:sp>
      <p:pic>
        <p:nvPicPr>
          <p:cNvPr id="41987" name="Picture 4">
            <a:extLst>
              <a:ext uri="{FF2B5EF4-FFF2-40B4-BE49-F238E27FC236}">
                <a16:creationId xmlns:a16="http://schemas.microsoft.com/office/drawing/2014/main" id="{83E26F33-2474-2F46-B1DB-9AEAD872D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0250"/>
            <a:ext cx="914400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a:extLst>
              <a:ext uri="{FF2B5EF4-FFF2-40B4-BE49-F238E27FC236}">
                <a16:creationId xmlns:a16="http://schemas.microsoft.com/office/drawing/2014/main" id="{F2DECE2C-EE88-4446-B4FA-5F27CA8A7F78}"/>
              </a:ext>
            </a:extLst>
          </p:cNvPr>
          <p:cNvSpPr>
            <a:spLocks noChangeArrowheads="1"/>
          </p:cNvSpPr>
          <p:nvPr/>
        </p:nvSpPr>
        <p:spPr bwMode="auto">
          <a:xfrm>
            <a:off x="2057400" y="5562600"/>
            <a:ext cx="914400" cy="7620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294" name="Text Box 6">
            <a:extLst>
              <a:ext uri="{FF2B5EF4-FFF2-40B4-BE49-F238E27FC236}">
                <a16:creationId xmlns:a16="http://schemas.microsoft.com/office/drawing/2014/main" id="{A56FA55C-026A-2A4D-A512-846BFC5642E4}"/>
              </a:ext>
            </a:extLst>
          </p:cNvPr>
          <p:cNvSpPr txBox="1">
            <a:spLocks noChangeArrowheads="1"/>
          </p:cNvSpPr>
          <p:nvPr/>
        </p:nvSpPr>
        <p:spPr bwMode="auto">
          <a:xfrm>
            <a:off x="76200" y="64008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rPr>
              <a:t>Wait a sec, what's this??</a:t>
            </a: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endParaRPr>
          </a:p>
        </p:txBody>
      </p:sp>
      <p:sp>
        <p:nvSpPr>
          <p:cNvPr id="12296" name="Text Box 8">
            <a:extLst>
              <a:ext uri="{FF2B5EF4-FFF2-40B4-BE49-F238E27FC236}">
                <a16:creationId xmlns:a16="http://schemas.microsoft.com/office/drawing/2014/main" id="{CF7836FF-2C4C-1640-BA6B-226BB9372937}"/>
              </a:ext>
            </a:extLst>
          </p:cNvPr>
          <p:cNvSpPr>
            <a:spLocks noGrp="1" noChangeArrowheads="1"/>
          </p:cNvSpPr>
          <p:nvPr>
            <p:ph type="body" idx="1"/>
          </p:nvPr>
        </p:nvSpPr>
        <p:spPr>
          <a:xfrm>
            <a:off x="3429000" y="6172200"/>
            <a:ext cx="5181600" cy="533400"/>
          </a:xfrm>
        </p:spPr>
        <p:txBody>
          <a:bodyPr/>
          <a:lstStyle/>
          <a:p>
            <a:pPr>
              <a:spcBef>
                <a:spcPct val="50000"/>
              </a:spcBef>
              <a:buFontTx/>
              <a:buNone/>
            </a:pPr>
            <a:r>
              <a:rPr lang="en-US" altLang="en-US" sz="2400">
                <a:solidFill>
                  <a:srgbClr val="0000FF"/>
                </a:solidFill>
              </a:rPr>
              <a:t> </a:t>
            </a:r>
            <a:r>
              <a:rPr lang="en-US" altLang="en-US" sz="1800">
                <a:solidFill>
                  <a:srgbClr val="FF0000"/>
                </a:solidFill>
              </a:rPr>
              <a:t>Can we scrape back some of these cobwebs?</a:t>
            </a:r>
            <a:endParaRPr lang="en-US" altLang="en-US" sz="2400"/>
          </a:p>
        </p:txBody>
      </p:sp>
    </p:spTree>
    <p:extLst>
      <p:ext uri="{BB962C8B-B14F-4D97-AF65-F5344CB8AC3E}">
        <p14:creationId xmlns:p14="http://schemas.microsoft.com/office/powerpoint/2010/main" val="3273454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P spid="12294" grpId="0" build="p" autoUpdateAnimBg="0"/>
      <p:bldP spid="12296"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A746FF9-D2DD-3343-A595-9E19A4500A2E}"/>
              </a:ext>
            </a:extLst>
          </p:cNvPr>
          <p:cNvSpPr>
            <a:spLocks noGrp="1" noChangeArrowheads="1"/>
          </p:cNvSpPr>
          <p:nvPr>
            <p:ph type="title"/>
          </p:nvPr>
        </p:nvSpPr>
        <p:spPr>
          <a:xfrm>
            <a:off x="609600" y="76200"/>
            <a:ext cx="7772400" cy="762000"/>
          </a:xfrm>
        </p:spPr>
        <p:txBody>
          <a:bodyPr/>
          <a:lstStyle/>
          <a:p>
            <a:pPr eaLnBrk="1" hangingPunct="1"/>
            <a:r>
              <a:rPr lang="en-US" altLang="en-US" sz="3200">
                <a:solidFill>
                  <a:srgbClr val="FF0000"/>
                </a:solidFill>
              </a:rPr>
              <a:t>A glimpse of gold</a:t>
            </a:r>
          </a:p>
        </p:txBody>
      </p:sp>
      <p:pic>
        <p:nvPicPr>
          <p:cNvPr id="43011" name="Picture 3">
            <a:extLst>
              <a:ext uri="{FF2B5EF4-FFF2-40B4-BE49-F238E27FC236}">
                <a16:creationId xmlns:a16="http://schemas.microsoft.com/office/drawing/2014/main" id="{E1B0571D-6811-AB4C-9780-34182C1E0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3875" r="26666"/>
          <a:stretch>
            <a:fillRect/>
          </a:stretch>
        </p:blipFill>
        <p:spPr bwMode="auto">
          <a:xfrm>
            <a:off x="0" y="1676400"/>
            <a:ext cx="9144000"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a:extLst>
              <a:ext uri="{FF2B5EF4-FFF2-40B4-BE49-F238E27FC236}">
                <a16:creationId xmlns:a16="http://schemas.microsoft.com/office/drawing/2014/main" id="{57F0495A-AA3C-3D4C-BD87-BC8CFE61CA87}"/>
              </a:ext>
            </a:extLst>
          </p:cNvPr>
          <p:cNvSpPr>
            <a:spLocks noChangeArrowheads="1"/>
          </p:cNvSpPr>
          <p:nvPr/>
        </p:nvSpPr>
        <p:spPr bwMode="auto">
          <a:xfrm>
            <a:off x="2819400" y="1828800"/>
            <a:ext cx="1143000" cy="8382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15369" name="Picture 9" descr="final">
            <a:extLst>
              <a:ext uri="{FF2B5EF4-FFF2-40B4-BE49-F238E27FC236}">
                <a16:creationId xmlns:a16="http://schemas.microsoft.com/office/drawing/2014/main" id="{1D74C2B7-2F02-B441-AF0B-BC0BCF1DC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098800"/>
            <a:ext cx="28575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Text Box 10">
            <a:extLst>
              <a:ext uri="{FF2B5EF4-FFF2-40B4-BE49-F238E27FC236}">
                <a16:creationId xmlns:a16="http://schemas.microsoft.com/office/drawing/2014/main" id="{BE914008-D317-DA47-ADCF-6A2349C461B7}"/>
              </a:ext>
            </a:extLst>
          </p:cNvPr>
          <p:cNvSpPr txBox="1">
            <a:spLocks noChangeArrowheads="1"/>
          </p:cNvSpPr>
          <p:nvPr/>
        </p:nvSpPr>
        <p:spPr bwMode="auto">
          <a:xfrm>
            <a:off x="6019800" y="3352800"/>
            <a:ext cx="2667000" cy="579438"/>
          </a:xfrm>
          <a:prstGeom prst="rect">
            <a:avLst/>
          </a:prstGeom>
          <a:no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3200" b="1" i="0" u="none" strike="noStrike" kern="1200" cap="none" spc="0" normalizeH="0" baseline="0" noProof="0">
                <a:ln>
                  <a:noFill/>
                </a:ln>
                <a:solidFill>
                  <a:srgbClr val="FF3300"/>
                </a:solidFill>
                <a:effectLst>
                  <a:outerShdw blurRad="38100" dist="38100" dir="2700000" algn="tl">
                    <a:srgbClr val="DDDDDD"/>
                  </a:outerShdw>
                </a:effectLst>
                <a:uLnTx/>
                <a:uFillTx/>
                <a:latin typeface="Times" charset="0"/>
                <a:ea typeface="ＭＳ Ｐゴシック" pitchFamily="-84" charset="-128"/>
              </a:rPr>
              <a:t>Yesssss</a:t>
            </a:r>
          </a:p>
        </p:txBody>
      </p:sp>
      <p:sp>
        <p:nvSpPr>
          <p:cNvPr id="15372" name="Line 12">
            <a:extLst>
              <a:ext uri="{FF2B5EF4-FFF2-40B4-BE49-F238E27FC236}">
                <a16:creationId xmlns:a16="http://schemas.microsoft.com/office/drawing/2014/main" id="{D9E65774-081B-6D4B-9CFF-41648380B9D9}"/>
              </a:ext>
            </a:extLst>
          </p:cNvPr>
          <p:cNvSpPr>
            <a:spLocks noChangeShapeType="1"/>
          </p:cNvSpPr>
          <p:nvPr/>
        </p:nvSpPr>
        <p:spPr bwMode="auto">
          <a:xfrm flipV="1">
            <a:off x="6858000" y="1600200"/>
            <a:ext cx="457200" cy="1066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373" name="Line 13">
            <a:extLst>
              <a:ext uri="{FF2B5EF4-FFF2-40B4-BE49-F238E27FC236}">
                <a16:creationId xmlns:a16="http://schemas.microsoft.com/office/drawing/2014/main" id="{E57776C6-749D-C54F-A974-C86D361312F1}"/>
              </a:ext>
            </a:extLst>
          </p:cNvPr>
          <p:cNvSpPr>
            <a:spLocks noChangeShapeType="1"/>
          </p:cNvSpPr>
          <p:nvPr/>
        </p:nvSpPr>
        <p:spPr bwMode="auto">
          <a:xfrm flipV="1">
            <a:off x="7848600" y="1600200"/>
            <a:ext cx="457200" cy="1066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374" name="Text Box 14">
            <a:extLst>
              <a:ext uri="{FF2B5EF4-FFF2-40B4-BE49-F238E27FC236}">
                <a16:creationId xmlns:a16="http://schemas.microsoft.com/office/drawing/2014/main" id="{E0732C69-2ACE-0D4D-A6EA-F69EA5A77ADB}"/>
              </a:ext>
            </a:extLst>
          </p:cNvPr>
          <p:cNvSpPr txBox="1">
            <a:spLocks noChangeArrowheads="1"/>
          </p:cNvSpPr>
          <p:nvPr/>
        </p:nvSpPr>
        <p:spPr bwMode="auto">
          <a:xfrm>
            <a:off x="6858000" y="838200"/>
            <a:ext cx="1828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rPr>
              <a:t>Zero on a p surface</a:t>
            </a:r>
          </a:p>
        </p:txBody>
      </p:sp>
      <p:sp>
        <p:nvSpPr>
          <p:cNvPr id="15375" name="Line 15">
            <a:extLst>
              <a:ext uri="{FF2B5EF4-FFF2-40B4-BE49-F238E27FC236}">
                <a16:creationId xmlns:a16="http://schemas.microsoft.com/office/drawing/2014/main" id="{A4BCAF74-277C-0043-AC13-660ECD55DE8F}"/>
              </a:ext>
            </a:extLst>
          </p:cNvPr>
          <p:cNvSpPr>
            <a:spLocks noChangeShapeType="1"/>
          </p:cNvSpPr>
          <p:nvPr/>
        </p:nvSpPr>
        <p:spPr bwMode="auto">
          <a:xfrm flipV="1">
            <a:off x="5257800" y="1600200"/>
            <a:ext cx="457200" cy="1066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376" name="Line 16">
            <a:extLst>
              <a:ext uri="{FF2B5EF4-FFF2-40B4-BE49-F238E27FC236}">
                <a16:creationId xmlns:a16="http://schemas.microsoft.com/office/drawing/2014/main" id="{2A352029-5134-2E4B-B5A4-3FB03421B85B}"/>
              </a:ext>
            </a:extLst>
          </p:cNvPr>
          <p:cNvSpPr>
            <a:spLocks noChangeShapeType="1"/>
          </p:cNvSpPr>
          <p:nvPr/>
        </p:nvSpPr>
        <p:spPr bwMode="auto">
          <a:xfrm flipV="1">
            <a:off x="4343400" y="1600200"/>
            <a:ext cx="457200" cy="1066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377" name="Text Box 17">
            <a:extLst>
              <a:ext uri="{FF2B5EF4-FFF2-40B4-BE49-F238E27FC236}">
                <a16:creationId xmlns:a16="http://schemas.microsoft.com/office/drawing/2014/main" id="{B422C822-CE7A-4A4F-AEB5-125F6C1191DA}"/>
              </a:ext>
            </a:extLst>
          </p:cNvPr>
          <p:cNvSpPr txBox="1">
            <a:spLocks noChangeArrowheads="1"/>
          </p:cNvSpPr>
          <p:nvPr/>
        </p:nvSpPr>
        <p:spPr bwMode="auto">
          <a:xfrm>
            <a:off x="4267200" y="10668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rPr>
              <a:t>Inconvenient*</a:t>
            </a:r>
          </a:p>
        </p:txBody>
      </p:sp>
      <p:grpSp>
        <p:nvGrpSpPr>
          <p:cNvPr id="2" name="Group 20">
            <a:extLst>
              <a:ext uri="{FF2B5EF4-FFF2-40B4-BE49-F238E27FC236}">
                <a16:creationId xmlns:a16="http://schemas.microsoft.com/office/drawing/2014/main" id="{700DBFF1-F973-174C-AAE3-89C8EBA9C1B9}"/>
              </a:ext>
            </a:extLst>
          </p:cNvPr>
          <p:cNvGrpSpPr>
            <a:grpSpLocks/>
          </p:cNvGrpSpPr>
          <p:nvPr/>
        </p:nvGrpSpPr>
        <p:grpSpPr bwMode="auto">
          <a:xfrm>
            <a:off x="2819400" y="2667000"/>
            <a:ext cx="1143000" cy="1295400"/>
            <a:chOff x="1776" y="1680"/>
            <a:chExt cx="720" cy="816"/>
          </a:xfrm>
        </p:grpSpPr>
        <p:sp>
          <p:nvSpPr>
            <p:cNvPr id="43023" name="Rectangle 11">
              <a:extLst>
                <a:ext uri="{FF2B5EF4-FFF2-40B4-BE49-F238E27FC236}">
                  <a16:creationId xmlns:a16="http://schemas.microsoft.com/office/drawing/2014/main" id="{8EC5A18B-BB5C-7A4E-B4E2-AD529282C411}"/>
                </a:ext>
              </a:extLst>
            </p:cNvPr>
            <p:cNvSpPr>
              <a:spLocks noChangeArrowheads="1"/>
            </p:cNvSpPr>
            <p:nvPr/>
          </p:nvSpPr>
          <p:spPr bwMode="auto">
            <a:xfrm>
              <a:off x="1776" y="1968"/>
              <a:ext cx="720" cy="528"/>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3024" name="Line 18">
              <a:extLst>
                <a:ext uri="{FF2B5EF4-FFF2-40B4-BE49-F238E27FC236}">
                  <a16:creationId xmlns:a16="http://schemas.microsoft.com/office/drawing/2014/main" id="{99D34EBA-D373-A64E-8510-141907F93404}"/>
                </a:ext>
              </a:extLst>
            </p:cNvPr>
            <p:cNvSpPr>
              <a:spLocks noChangeShapeType="1"/>
            </p:cNvSpPr>
            <p:nvPr/>
          </p:nvSpPr>
          <p:spPr bwMode="auto">
            <a:xfrm>
              <a:off x="2112" y="1680"/>
              <a:ext cx="0" cy="288"/>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5379" name="Text Box 19">
            <a:extLst>
              <a:ext uri="{FF2B5EF4-FFF2-40B4-BE49-F238E27FC236}">
                <a16:creationId xmlns:a16="http://schemas.microsoft.com/office/drawing/2014/main" id="{4498C09D-023B-D34D-B13D-B4597400B016}"/>
              </a:ext>
            </a:extLst>
          </p:cNvPr>
          <p:cNvSpPr txBox="1">
            <a:spLocks noChangeArrowheads="1"/>
          </p:cNvSpPr>
          <p:nvPr/>
        </p:nvSpPr>
        <p:spPr bwMode="auto">
          <a:xfrm>
            <a:off x="457200" y="4648200"/>
            <a:ext cx="8153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rPr>
              <a:t>*and can be shown to be small if </a:t>
            </a:r>
            <a:r>
              <a:rPr kumimoji="0" lang="en-US" altLang="en-US" sz="1800" b="0" i="0" u="none" strike="noStrike" kern="1200" cap="none" spc="0" normalizeH="0" baseline="0" noProof="0">
                <a:ln>
                  <a:noFill/>
                </a:ln>
                <a:solidFill>
                  <a:srgbClr val="FF0000"/>
                </a:solidFill>
                <a:effectLst/>
                <a:uLnTx/>
                <a:uFillTx/>
                <a:latin typeface="Symbol" pitchFamily="2" charset="2"/>
                <a:ea typeface="ＭＳ Ｐゴシック" panose="020B0600070205080204" pitchFamily="34" charset="-128"/>
                <a:sym typeface="Symbol" pitchFamily="2" charset="2"/>
              </a:rPr>
              <a:t></a:t>
            </a: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rPr>
              <a:t>x and </a:t>
            </a:r>
            <a:r>
              <a:rPr kumimoji="0" lang="en-US" altLang="en-US" sz="1800" b="0" i="0" u="none" strike="noStrike" kern="1200" cap="none" spc="0" normalizeH="0" baseline="0" noProof="0">
                <a:ln>
                  <a:noFill/>
                </a:ln>
                <a:solidFill>
                  <a:srgbClr val="FF0000"/>
                </a:solidFill>
                <a:effectLst/>
                <a:uLnTx/>
                <a:uFillTx/>
                <a:latin typeface="Symbol" pitchFamily="2" charset="2"/>
                <a:ea typeface="ＭＳ Ｐゴシック" panose="020B0600070205080204" pitchFamily="34" charset="-128"/>
                <a:sym typeface="Symbol" pitchFamily="2" charset="2"/>
              </a:rPr>
              <a:t></a:t>
            </a: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rPr>
              <a:t>y are very large and w is very small. </a:t>
            </a:r>
          </a:p>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800" b="1" i="1"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rPr>
              <a:t>We’ll settle for a large-scale grail. </a:t>
            </a:r>
          </a:p>
        </p:txBody>
      </p:sp>
    </p:spTree>
    <p:extLst>
      <p:ext uri="{BB962C8B-B14F-4D97-AF65-F5344CB8AC3E}">
        <p14:creationId xmlns:p14="http://schemas.microsoft.com/office/powerpoint/2010/main" val="3427131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3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7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37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537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374">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537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537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377">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5379">
                                            <p:txEl>
                                              <p:pRg st="0" end="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53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 grpId="0" build="p" autoUpdateAnimBg="0"/>
      <p:bldP spid="15374" grpId="0" build="p" autoUpdateAnimBg="0"/>
      <p:bldP spid="15377" grpId="0" build="p" autoUpdateAnimBg="0"/>
      <p:bldP spid="15379"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u="sng" dirty="0"/>
              <a:t>Relative, planetary, and absolute vorticity</a:t>
            </a:r>
          </a:p>
        </p:txBody>
      </p:sp>
      <p:sp>
        <p:nvSpPr>
          <p:cNvPr id="3" name="Content Placeholder 2"/>
          <p:cNvSpPr>
            <a:spLocks noGrp="1"/>
          </p:cNvSpPr>
          <p:nvPr>
            <p:ph idx="1"/>
          </p:nvPr>
        </p:nvSpPr>
        <p:spPr>
          <a:xfrm>
            <a:off x="457200" y="938237"/>
            <a:ext cx="8476938" cy="5919763"/>
          </a:xfrm>
        </p:spPr>
        <p:txBody>
          <a:bodyPr>
            <a:noAutofit/>
          </a:bodyPr>
          <a:lstStyle/>
          <a:p>
            <a:pPr marL="914400" lvl="1" indent="-514350"/>
            <a:endParaRPr lang="en-US" sz="2400" dirty="0"/>
          </a:p>
          <a:p>
            <a:pPr marL="914400" lvl="1" indent="-514350"/>
            <a:r>
              <a:rPr lang="en-US" sz="2400" dirty="0"/>
              <a:t>absolute = (relative + planetary):  </a:t>
            </a:r>
            <a:r>
              <a:rPr lang="en-US" sz="2400" dirty="0" err="1">
                <a:latin typeface="Symbol" pitchFamily="18" charset="2"/>
              </a:rPr>
              <a:t>z</a:t>
            </a:r>
            <a:r>
              <a:rPr lang="en-US" sz="2400" baseline="-25000" dirty="0" err="1">
                <a:solidFill>
                  <a:srgbClr val="FF0000"/>
                </a:solidFill>
              </a:rPr>
              <a:t>abs</a:t>
            </a:r>
            <a:r>
              <a:rPr lang="en-US" sz="2400" dirty="0"/>
              <a:t>= </a:t>
            </a:r>
            <a:r>
              <a:rPr lang="en-US" sz="2400" dirty="0" err="1">
                <a:latin typeface="Symbol" pitchFamily="18" charset="2"/>
              </a:rPr>
              <a:t>z</a:t>
            </a:r>
            <a:r>
              <a:rPr lang="en-US" sz="2400" baseline="-25000" dirty="0" err="1">
                <a:solidFill>
                  <a:srgbClr val="FF0000"/>
                </a:solidFill>
              </a:rPr>
              <a:t>rel</a:t>
            </a:r>
            <a:r>
              <a:rPr lang="en-US" sz="2400" dirty="0">
                <a:solidFill>
                  <a:srgbClr val="FF0000"/>
                </a:solidFill>
              </a:rPr>
              <a:t> </a:t>
            </a:r>
            <a:r>
              <a:rPr lang="en-US" sz="2400" dirty="0"/>
              <a:t>+  </a:t>
            </a:r>
            <a:r>
              <a:rPr lang="en-US" sz="2400" dirty="0" err="1">
                <a:latin typeface="Symbol" pitchFamily="18" charset="2"/>
              </a:rPr>
              <a:t>z</a:t>
            </a:r>
            <a:r>
              <a:rPr lang="en-US" sz="2400" baseline="-25000" dirty="0" err="1">
                <a:solidFill>
                  <a:srgbClr val="FF0000"/>
                </a:solidFill>
              </a:rPr>
              <a:t>plan</a:t>
            </a:r>
            <a:endParaRPr lang="en-US" sz="2400" baseline="-25000" dirty="0">
              <a:solidFill>
                <a:srgbClr val="FF0000"/>
              </a:solidFill>
            </a:endParaRPr>
          </a:p>
          <a:p>
            <a:pPr marL="914400" lvl="1" indent="-514350"/>
            <a:endParaRPr lang="en-US" sz="2400" dirty="0"/>
          </a:p>
          <a:p>
            <a:pPr marL="914400" lvl="1" indent="-514350"/>
            <a:r>
              <a:rPr lang="en-US" sz="2400" dirty="0"/>
              <a:t>planetary vorticity </a:t>
            </a:r>
            <a:r>
              <a:rPr lang="en-US" sz="2400" dirty="0" err="1">
                <a:latin typeface="Symbol" pitchFamily="18" charset="2"/>
              </a:rPr>
              <a:t>z</a:t>
            </a:r>
            <a:r>
              <a:rPr lang="en-US" sz="2400" baseline="-25000" dirty="0" err="1">
                <a:solidFill>
                  <a:srgbClr val="FF0000"/>
                </a:solidFill>
              </a:rPr>
              <a:t>plan</a:t>
            </a:r>
            <a:r>
              <a:rPr lang="en-US" sz="2400" dirty="0"/>
              <a:t> = f     (aka the “Coriolis parameter”) </a:t>
            </a:r>
          </a:p>
          <a:p>
            <a:pPr marL="914400" lvl="1" indent="-514350"/>
            <a:endParaRPr lang="en-US" sz="2400" dirty="0"/>
          </a:p>
          <a:p>
            <a:pPr marL="914400" lvl="1" indent="-514350"/>
            <a:r>
              <a:rPr lang="en-US" sz="2400" dirty="0"/>
              <a:t>f = 2</a:t>
            </a:r>
            <a:r>
              <a:rPr lang="en-US" sz="2400" dirty="0">
                <a:latin typeface="Symbol" pitchFamily="18" charset="2"/>
              </a:rPr>
              <a:t>W</a:t>
            </a:r>
            <a:r>
              <a:rPr lang="en-US" sz="2400" dirty="0"/>
              <a:t> </a:t>
            </a:r>
            <a:r>
              <a:rPr lang="en-US" sz="2400" dirty="0" err="1"/>
              <a:t>cos</a:t>
            </a:r>
            <a:r>
              <a:rPr lang="en-US" sz="2400" dirty="0"/>
              <a:t>(</a:t>
            </a:r>
            <a:r>
              <a:rPr lang="en-US" sz="2400" dirty="0">
                <a:latin typeface="+mj-lt"/>
              </a:rPr>
              <a:t>latitude</a:t>
            </a:r>
            <a:r>
              <a:rPr lang="en-US" sz="2400" dirty="0"/>
              <a:t>) </a:t>
            </a:r>
          </a:p>
          <a:p>
            <a:pPr marL="914400" lvl="1" indent="-514350"/>
            <a:endParaRPr lang="en-US" sz="2400" dirty="0"/>
          </a:p>
          <a:p>
            <a:pPr marL="1314450" lvl="2" indent="-514350"/>
            <a:r>
              <a:rPr lang="en-US" sz="2000" dirty="0">
                <a:latin typeface="Symbol" pitchFamily="18" charset="2"/>
              </a:rPr>
              <a:t>W</a:t>
            </a:r>
            <a:r>
              <a:rPr lang="en-US" sz="2000" dirty="0"/>
              <a:t> = (2π radians)/(1 day)  since the Earth turns once a day</a:t>
            </a:r>
          </a:p>
          <a:p>
            <a:pPr marL="914400" lvl="1" indent="-514350"/>
            <a:endParaRPr lang="en-US" sz="2400" dirty="0"/>
          </a:p>
          <a:p>
            <a:pPr marL="914400" lvl="1" indent="-514350"/>
            <a:r>
              <a:rPr lang="en-US" sz="2400" u="sng" dirty="0"/>
              <a:t>At 40N, </a:t>
            </a:r>
            <a:r>
              <a:rPr lang="en-US" sz="2400" u="sng" dirty="0">
                <a:solidFill>
                  <a:srgbClr val="FF0000"/>
                </a:solidFill>
              </a:rPr>
              <a:t>f = 10</a:t>
            </a:r>
            <a:r>
              <a:rPr lang="en-US" sz="2400" u="sng" baseline="30000" dirty="0">
                <a:solidFill>
                  <a:srgbClr val="FF0000"/>
                </a:solidFill>
              </a:rPr>
              <a:t>-4</a:t>
            </a:r>
            <a:r>
              <a:rPr lang="en-US" sz="2400" u="sng" dirty="0">
                <a:solidFill>
                  <a:srgbClr val="FF0000"/>
                </a:solidFill>
              </a:rPr>
              <a:t> s</a:t>
            </a:r>
            <a:r>
              <a:rPr lang="en-US" sz="2400" u="sng" baseline="30000" dirty="0">
                <a:solidFill>
                  <a:srgbClr val="FF0000"/>
                </a:solidFill>
              </a:rPr>
              <a:t>-1 </a:t>
            </a:r>
            <a:r>
              <a:rPr lang="en-US" sz="2400" u="sng" dirty="0"/>
              <a:t>and it </a:t>
            </a:r>
            <a:r>
              <a:rPr lang="en-US" sz="2400" u="sng" dirty="0">
                <a:solidFill>
                  <a:srgbClr val="FF0000"/>
                </a:solidFill>
              </a:rPr>
              <a:t>increases with latitude</a:t>
            </a:r>
          </a:p>
        </p:txBody>
      </p:sp>
    </p:spTree>
    <p:extLst>
      <p:ext uri="{BB962C8B-B14F-4D97-AF65-F5344CB8AC3E}">
        <p14:creationId xmlns:p14="http://schemas.microsoft.com/office/powerpoint/2010/main" val="358318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705"/>
            <a:ext cx="9144000" cy="6860705"/>
          </a:xfrm>
          <a:prstGeom prst="rect">
            <a:avLst/>
          </a:prstGeom>
        </p:spPr>
      </p:pic>
      <p:sp>
        <p:nvSpPr>
          <p:cNvPr id="5" name="TextBox 4"/>
          <p:cNvSpPr txBox="1"/>
          <p:nvPr/>
        </p:nvSpPr>
        <p:spPr>
          <a:xfrm>
            <a:off x="5613044" y="5525998"/>
            <a:ext cx="3530956" cy="1200329"/>
          </a:xfrm>
          <a:prstGeom prst="rect">
            <a:avLst/>
          </a:prstGeom>
          <a:noFill/>
          <a:ln>
            <a:solidFill>
              <a:srgbClr val="4F81BD"/>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Same equation in Eulerian (</a:t>
            </a:r>
            <a:r>
              <a:rPr kumimoji="0" lang="en-US" sz="1800" b="0" i="1" u="none" strike="noStrike" kern="1200" cap="none" spc="0" normalizeH="0" baseline="0" noProof="0" dirty="0">
                <a:ln>
                  <a:noFill/>
                </a:ln>
                <a:solidFill>
                  <a:prstClr val="black"/>
                </a:solidFill>
                <a:effectLst/>
                <a:uLnTx/>
                <a:uFillTx/>
                <a:latin typeface="Calibri"/>
                <a:ea typeface="+mn-ea"/>
                <a:cs typeface="+mn-cs"/>
              </a:rPr>
              <a:t>local </a:t>
            </a:r>
            <a:r>
              <a:rPr kumimoji="0" lang="en-US" sz="1800" b="0" i="0" u="none" strike="noStrike" kern="1200" cap="none" spc="0" normalizeH="0" baseline="0" noProof="0" dirty="0">
                <a:ln>
                  <a:noFill/>
                </a:ln>
                <a:solidFill>
                  <a:prstClr val="black"/>
                </a:solidFill>
                <a:effectLst/>
                <a:uLnTx/>
                <a:uFillTx/>
                <a:latin typeface="Calibri"/>
                <a:ea typeface="+mn-ea"/>
                <a:cs typeface="+mn-cs"/>
              </a:rPr>
              <a:t>rate of change with time) form.</a:t>
            </a:r>
          </a:p>
          <a:p>
            <a:pPr marL="0" marR="0" lvl="0" indent="0" algn="l" defTabSz="457200" rtl="0" eaLnBrk="1" fontAlgn="auto" latinLnBrk="0" hangingPunct="1">
              <a:lnSpc>
                <a:spcPct val="100000"/>
              </a:lnSpc>
              <a:spcBef>
                <a:spcPts val="0"/>
              </a:spcBef>
              <a:spcAft>
                <a:spcPts val="0"/>
              </a:spcAft>
              <a:buClrTx/>
              <a:buSzTx/>
              <a:buFont typeface="Wingdings" charset="2"/>
              <a:buChar char="ß"/>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Lackmann</a:t>
            </a:r>
            <a:r>
              <a:rPr kumimoji="0" lang="en-US" sz="1800" b="0" i="0" u="none" strike="noStrike" kern="1200" cap="none" spc="0" normalizeH="0" baseline="0" noProof="0" dirty="0">
                <a:ln>
                  <a:noFill/>
                </a:ln>
                <a:solidFill>
                  <a:prstClr val="black"/>
                </a:solidFill>
                <a:effectLst/>
                <a:uLnTx/>
                <a:uFillTx/>
                <a:latin typeface="Calibri"/>
                <a:ea typeface="+mn-ea"/>
                <a:cs typeface="+mn-cs"/>
              </a:rPr>
              <a:t> Eq. 1.51</a:t>
            </a: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0" y="5285531"/>
            <a:ext cx="5414871" cy="1572469"/>
          </a:xfrm>
          <a:prstGeom prst="rect">
            <a:avLst/>
          </a:prstGeom>
        </p:spPr>
      </p:pic>
    </p:spTree>
    <p:extLst>
      <p:ext uri="{BB962C8B-B14F-4D97-AF65-F5344CB8AC3E}">
        <p14:creationId xmlns:p14="http://schemas.microsoft.com/office/powerpoint/2010/main" val="369510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9144000" cy="6893169"/>
          </a:xfrm>
          <a:prstGeom prst="rect">
            <a:avLst/>
          </a:prstGeom>
        </p:spPr>
      </p:pic>
      <p:sp>
        <p:nvSpPr>
          <p:cNvPr id="5" name="TextBox 4"/>
          <p:cNvSpPr txBox="1"/>
          <p:nvPr/>
        </p:nvSpPr>
        <p:spPr>
          <a:xfrm>
            <a:off x="7860933" y="478118"/>
            <a:ext cx="81849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almost</a:t>
            </a:r>
          </a:p>
        </p:txBody>
      </p:sp>
      <p:sp>
        <p:nvSpPr>
          <p:cNvPr id="6" name="TextBox 5">
            <a:extLst>
              <a:ext uri="{FF2B5EF4-FFF2-40B4-BE49-F238E27FC236}">
                <a16:creationId xmlns:a16="http://schemas.microsoft.com/office/drawing/2014/main" id="{52F5EF66-7104-D344-9B9A-D3C6148FDB20}"/>
              </a:ext>
            </a:extLst>
          </p:cNvPr>
          <p:cNvSpPr txBox="1"/>
          <p:nvPr/>
        </p:nvSpPr>
        <p:spPr>
          <a:xfrm>
            <a:off x="5471160" y="2529840"/>
            <a:ext cx="1972528" cy="1200329"/>
          </a:xfrm>
          <a:prstGeom prst="rect">
            <a:avLst/>
          </a:prstGeom>
          <a:noFill/>
        </p:spPr>
        <p:txBody>
          <a:bodyPr wrap="none" rtlCol="0">
            <a:spAutoFit/>
          </a:bodyPr>
          <a:lstStyle/>
          <a:p>
            <a:pPr lvl="0">
              <a:defRPr/>
            </a:pPr>
            <a:r>
              <a:rPr lang="en-US" dirty="0">
                <a:solidFill>
                  <a:prstClr val="black"/>
                </a:solidFill>
                <a:sym typeface="Wingdings" pitchFamily="2" charset="2"/>
              </a:rPr>
              <a:t></a:t>
            </a:r>
          </a:p>
          <a:p>
            <a:pPr lvl="0">
              <a:defRPr/>
            </a:pPr>
            <a:r>
              <a:rPr lang="en-US" sz="3600" dirty="0">
                <a:solidFill>
                  <a:prstClr val="black"/>
                </a:solidFill>
                <a:sym typeface="Wingdings" pitchFamily="2" charset="2"/>
              </a:rPr>
              <a:t>at 500mb</a:t>
            </a:r>
            <a:endParaRPr lang="en-US" sz="3600" dirty="0">
              <a:solidFill>
                <a:prstClr val="black"/>
              </a:solidFill>
            </a:endParaRPr>
          </a:p>
          <a:p>
            <a:endParaRPr lang="en-US" dirty="0"/>
          </a:p>
        </p:txBody>
      </p:sp>
    </p:spTree>
    <p:extLst>
      <p:ext uri="{BB962C8B-B14F-4D97-AF65-F5344CB8AC3E}">
        <p14:creationId xmlns:p14="http://schemas.microsoft.com/office/powerpoint/2010/main" val="2760025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96957"/>
          </a:xfrm>
        </p:spPr>
        <p:txBody>
          <a:bodyPr>
            <a:normAutofit fontScale="90000"/>
          </a:bodyPr>
          <a:lstStyle/>
          <a:p>
            <a:r>
              <a:rPr lang="en-US" sz="3600" b="1" u="sng" dirty="0"/>
              <a:t>Conservation of absolute vorticity: how?</a:t>
            </a:r>
          </a:p>
        </p:txBody>
      </p:sp>
      <p:sp>
        <p:nvSpPr>
          <p:cNvPr id="3" name="Content Placeholder 2"/>
          <p:cNvSpPr>
            <a:spLocks noGrp="1"/>
          </p:cNvSpPr>
          <p:nvPr>
            <p:ph idx="1"/>
          </p:nvPr>
        </p:nvSpPr>
        <p:spPr>
          <a:xfrm>
            <a:off x="206062" y="496957"/>
            <a:ext cx="8728076" cy="3714435"/>
          </a:xfrm>
        </p:spPr>
        <p:txBody>
          <a:bodyPr>
            <a:noAutofit/>
          </a:bodyPr>
          <a:lstStyle/>
          <a:p>
            <a:pPr marL="514350" indent="-514350">
              <a:buFont typeface="+mj-lt"/>
              <a:buAutoNum type="arabicPeriod"/>
            </a:pPr>
            <a:endParaRPr lang="en-US" sz="2000" dirty="0"/>
          </a:p>
          <a:p>
            <a:pPr marL="0" indent="0">
              <a:buNone/>
            </a:pPr>
            <a:endParaRPr lang="en-US" sz="2000" dirty="0"/>
          </a:p>
          <a:p>
            <a:pPr marL="0" indent="0">
              <a:buNone/>
            </a:pPr>
            <a:r>
              <a:rPr lang="en-US" sz="2000" dirty="0"/>
              <a:t>When air moves north or south, it tends to </a:t>
            </a:r>
            <a:r>
              <a:rPr lang="en-US" sz="2000" i="1" dirty="0"/>
              <a:t>conserve</a:t>
            </a:r>
            <a:r>
              <a:rPr lang="en-US" sz="2000" dirty="0"/>
              <a:t> its absolute vorticity -- or in other words it </a:t>
            </a:r>
            <a:r>
              <a:rPr lang="en-US" sz="2000" i="1" dirty="0">
                <a:solidFill>
                  <a:srgbClr val="FF0000"/>
                </a:solidFill>
              </a:rPr>
              <a:t>converts planetary to relative vorticity</a:t>
            </a:r>
            <a:r>
              <a:rPr lang="en-US" sz="2000" dirty="0"/>
              <a:t>. How? </a:t>
            </a:r>
          </a:p>
          <a:p>
            <a:pPr marL="914400" lvl="1" indent="-514350"/>
            <a:endParaRPr lang="en-US" sz="1800" dirty="0"/>
          </a:p>
          <a:p>
            <a:pPr marL="914400" lvl="1" indent="-514350"/>
            <a:r>
              <a:rPr lang="en-US" sz="1800" dirty="0"/>
              <a:t>Consider equatorward motion of a disc of fluid. </a:t>
            </a:r>
          </a:p>
          <a:p>
            <a:pPr marL="914400" lvl="1" indent="-514350"/>
            <a:r>
              <a:rPr lang="en-US" sz="1800" dirty="0"/>
              <a:t>The initially high f = </a:t>
            </a:r>
            <a:r>
              <a:rPr lang="en-US" sz="1800" dirty="0" err="1">
                <a:latin typeface="Symbol" pitchFamily="18" charset="2"/>
              </a:rPr>
              <a:t>z</a:t>
            </a:r>
            <a:r>
              <a:rPr lang="en-US" sz="1800" baseline="-25000" dirty="0" err="1">
                <a:solidFill>
                  <a:srgbClr val="FF0000"/>
                </a:solidFill>
              </a:rPr>
              <a:t>plan</a:t>
            </a:r>
            <a:r>
              <a:rPr lang="en-US" sz="1800" dirty="0"/>
              <a:t> is converted to </a:t>
            </a:r>
            <a:r>
              <a:rPr lang="en-US" sz="1800" dirty="0" err="1">
                <a:latin typeface="Symbol" pitchFamily="18" charset="2"/>
              </a:rPr>
              <a:t>z</a:t>
            </a:r>
            <a:r>
              <a:rPr lang="en-US" sz="1800" baseline="-25000" dirty="0" err="1">
                <a:solidFill>
                  <a:srgbClr val="FF0000"/>
                </a:solidFill>
              </a:rPr>
              <a:t>rel</a:t>
            </a:r>
            <a:r>
              <a:rPr lang="en-US" sz="1800" dirty="0"/>
              <a:t>. How? </a:t>
            </a:r>
          </a:p>
          <a:p>
            <a:pPr marL="914400" lvl="1" indent="-514350"/>
            <a:endParaRPr lang="en-US" sz="1800" dirty="0"/>
          </a:p>
          <a:p>
            <a:pPr marL="914400" lvl="1" indent="-514350"/>
            <a:r>
              <a:rPr lang="en-US" sz="1800" dirty="0"/>
              <a:t>Physically, the </a:t>
            </a:r>
            <a:r>
              <a:rPr lang="en-US" sz="1800" dirty="0">
                <a:highlight>
                  <a:srgbClr val="FFFF00"/>
                </a:highlight>
              </a:rPr>
              <a:t>Coriolis </a:t>
            </a:r>
            <a:r>
              <a:rPr lang="en-US" sz="1800" b="1" dirty="0">
                <a:highlight>
                  <a:srgbClr val="FFFF00"/>
                </a:highlight>
              </a:rPr>
              <a:t>force</a:t>
            </a:r>
            <a:r>
              <a:rPr lang="en-US" sz="1800" b="1" dirty="0"/>
              <a:t> </a:t>
            </a:r>
            <a:r>
              <a:rPr lang="en-US" sz="1800" i="1" dirty="0" err="1">
                <a:highlight>
                  <a:srgbClr val="FFFF00"/>
                </a:highlight>
              </a:rPr>
              <a:t>fv</a:t>
            </a:r>
            <a:r>
              <a:rPr lang="en-US" sz="1800" dirty="0">
                <a:highlight>
                  <a:srgbClr val="FFFF00"/>
                </a:highlight>
              </a:rPr>
              <a:t> </a:t>
            </a:r>
            <a:r>
              <a:rPr lang="en-US" sz="1800" dirty="0"/>
              <a:t>is a little bit stronger on its poleward edge (where f is bigger) than on its equatorward edge. This imparts a cyclonic </a:t>
            </a:r>
            <a:r>
              <a:rPr lang="en-US" sz="1800" i="1" dirty="0"/>
              <a:t>torque</a:t>
            </a:r>
            <a:r>
              <a:rPr lang="en-US" sz="1800" dirty="0"/>
              <a:t> on the disk of fluid as it moves southward.</a:t>
            </a:r>
          </a:p>
          <a:p>
            <a:pPr marL="914400" lvl="1" indent="-514350"/>
            <a:endParaRPr lang="en-US" sz="1800" dirty="0"/>
          </a:p>
          <a:p>
            <a:pPr marL="914400" lvl="1" indent="-514350"/>
            <a:endParaRPr lang="en-US" sz="1800" dirty="0"/>
          </a:p>
          <a:p>
            <a:pPr marL="400050" lvl="1" indent="0">
              <a:buNone/>
            </a:pPr>
            <a:endParaRPr lang="en-US" sz="1800" dirty="0"/>
          </a:p>
        </p:txBody>
      </p:sp>
      <p:sp>
        <p:nvSpPr>
          <p:cNvPr id="11" name="Content Placeholder 2"/>
          <p:cNvSpPr txBox="1">
            <a:spLocks/>
          </p:cNvSpPr>
          <p:nvPr/>
        </p:nvSpPr>
        <p:spPr>
          <a:xfrm>
            <a:off x="0" y="3459639"/>
            <a:ext cx="7450141" cy="33756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startAt="4"/>
            </a:pPr>
            <a:endParaRPr lang="en-US" sz="1800" dirty="0"/>
          </a:p>
        </p:txBody>
      </p:sp>
      <p:grpSp>
        <p:nvGrpSpPr>
          <p:cNvPr id="12" name="Group 11"/>
          <p:cNvGrpSpPr/>
          <p:nvPr/>
        </p:nvGrpSpPr>
        <p:grpSpPr>
          <a:xfrm>
            <a:off x="4949182" y="3927703"/>
            <a:ext cx="1595967" cy="2221960"/>
            <a:chOff x="6960131" y="917071"/>
            <a:chExt cx="1726669" cy="2447889"/>
          </a:xfrm>
        </p:grpSpPr>
        <p:sp>
          <p:nvSpPr>
            <p:cNvPr id="13" name="Oval 12"/>
            <p:cNvSpPr/>
            <p:nvPr/>
          </p:nvSpPr>
          <p:spPr>
            <a:xfrm>
              <a:off x="7247467" y="1143000"/>
              <a:ext cx="1439333" cy="1375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6960131" y="1830917"/>
              <a:ext cx="288924" cy="872583"/>
              <a:chOff x="6960131" y="1830917"/>
              <a:chExt cx="288924" cy="1449916"/>
            </a:xfrm>
          </p:grpSpPr>
          <p:cxnSp>
            <p:nvCxnSpPr>
              <p:cNvPr id="28" name="Straight Arrow Connector 27"/>
              <p:cNvCxnSpPr>
                <a:stCxn id="13" idx="2"/>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nvGrpSpPr>
            <p:cNvPr id="15" name="Group 14"/>
            <p:cNvGrpSpPr/>
            <p:nvPr/>
          </p:nvGrpSpPr>
          <p:grpSpPr>
            <a:xfrm>
              <a:off x="8397876" y="1830917"/>
              <a:ext cx="288924" cy="872583"/>
              <a:chOff x="6960131" y="1830917"/>
              <a:chExt cx="288924" cy="1449916"/>
            </a:xfrm>
          </p:grpSpPr>
          <p:cxnSp>
            <p:nvCxnSpPr>
              <p:cNvPr id="26" name="Straight Arrow Connector 25"/>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6" name="Cube 15"/>
            <p:cNvSpPr/>
            <p:nvPr/>
          </p:nvSpPr>
          <p:spPr>
            <a:xfrm>
              <a:off x="7872414" y="2311929"/>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p:cNvSpPr/>
            <p:nvPr/>
          </p:nvSpPr>
          <p:spPr>
            <a:xfrm>
              <a:off x="7408334" y="2206099"/>
              <a:ext cx="516995"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solidFill>
                    <a:srgbClr val="008000"/>
                  </a:solidFill>
                </a:rPr>
                <a:t>fv</a:t>
              </a:r>
              <a:endParaRPr lang="en-US" sz="1200" b="1" dirty="0">
                <a:solidFill>
                  <a:srgbClr val="008000"/>
                </a:solidFill>
              </a:endParaRPr>
            </a:p>
          </p:txBody>
        </p:sp>
        <p:grpSp>
          <p:nvGrpSpPr>
            <p:cNvPr id="18" name="Group 17"/>
            <p:cNvGrpSpPr/>
            <p:nvPr/>
          </p:nvGrpSpPr>
          <p:grpSpPr>
            <a:xfrm>
              <a:off x="7733241" y="2492377"/>
              <a:ext cx="288924" cy="872583"/>
              <a:chOff x="6960131" y="1830917"/>
              <a:chExt cx="288924" cy="1449916"/>
            </a:xfrm>
          </p:grpSpPr>
          <p:cxnSp>
            <p:nvCxnSpPr>
              <p:cNvPr id="24" name="Straight Arrow Connector 23"/>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sp>
          <p:nvSpPr>
            <p:cNvPr id="19" name="Cube 18"/>
            <p:cNvSpPr/>
            <p:nvPr/>
          </p:nvSpPr>
          <p:spPr>
            <a:xfrm>
              <a:off x="7781660" y="1022901"/>
              <a:ext cx="308504" cy="28627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 Arrow 19"/>
            <p:cNvSpPr/>
            <p:nvPr/>
          </p:nvSpPr>
          <p:spPr>
            <a:xfrm>
              <a:off x="7090833" y="917071"/>
              <a:ext cx="743743" cy="524572"/>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rgbClr val="008000"/>
                  </a:solidFill>
                </a:rPr>
                <a:t>fv</a:t>
              </a:r>
              <a:endParaRPr lang="en-US" b="1" dirty="0">
                <a:solidFill>
                  <a:srgbClr val="008000"/>
                </a:solidFill>
              </a:endParaRPr>
            </a:p>
          </p:txBody>
        </p:sp>
        <p:grpSp>
          <p:nvGrpSpPr>
            <p:cNvPr id="21" name="Group 20"/>
            <p:cNvGrpSpPr/>
            <p:nvPr/>
          </p:nvGrpSpPr>
          <p:grpSpPr>
            <a:xfrm>
              <a:off x="7642487" y="1203349"/>
              <a:ext cx="288924" cy="872583"/>
              <a:chOff x="6960131" y="1830917"/>
              <a:chExt cx="288924" cy="1449916"/>
            </a:xfrm>
          </p:grpSpPr>
          <p:cxnSp>
            <p:nvCxnSpPr>
              <p:cNvPr id="22" name="Straight Arrow Connector 21"/>
              <p:cNvCxnSpPr/>
              <p:nvPr/>
            </p:nvCxnSpPr>
            <p:spPr>
              <a:xfrm rot="10800000" flipV="1">
                <a:off x="7247467" y="1830917"/>
                <a:ext cx="1588" cy="1449916"/>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960131" y="2334169"/>
                <a:ext cx="288924" cy="613696"/>
              </a:xfrm>
              <a:prstGeom prst="rect">
                <a:avLst/>
              </a:prstGeom>
              <a:noFill/>
            </p:spPr>
            <p:txBody>
              <a:bodyPr wrap="square" rtlCol="0">
                <a:spAutoFit/>
              </a:bodyPr>
              <a:lstStyle/>
              <a:p>
                <a:r>
                  <a:rPr lang="en-US">
                    <a:solidFill>
                      <a:srgbClr val="FF0000"/>
                    </a:solidFill>
                  </a:rPr>
                  <a:t>v</a:t>
                </a:r>
              </a:p>
            </p:txBody>
          </p:sp>
        </p:grpSp>
      </p:grpSp>
      <p:sp>
        <p:nvSpPr>
          <p:cNvPr id="4" name="TextBox 3">
            <a:extLst>
              <a:ext uri="{FF2B5EF4-FFF2-40B4-BE49-F238E27FC236}">
                <a16:creationId xmlns:a16="http://schemas.microsoft.com/office/drawing/2014/main" id="{EEEBEBA1-4346-C843-A24B-E7EF84E9F878}"/>
              </a:ext>
            </a:extLst>
          </p:cNvPr>
          <p:cNvSpPr txBox="1"/>
          <p:nvPr/>
        </p:nvSpPr>
        <p:spPr>
          <a:xfrm>
            <a:off x="115910" y="4765183"/>
            <a:ext cx="4914685" cy="1846659"/>
          </a:xfrm>
          <a:prstGeom prst="rect">
            <a:avLst/>
          </a:prstGeom>
          <a:noFill/>
        </p:spPr>
        <p:txBody>
          <a:bodyPr wrap="square" rtlCol="0">
            <a:spAutoFit/>
          </a:bodyPr>
          <a:lstStyle/>
          <a:p>
            <a:pPr algn="r"/>
            <a:r>
              <a:rPr lang="en-US" sz="2000" dirty="0"/>
              <a:t>All v winds the same, as the disk </a:t>
            </a:r>
          </a:p>
          <a:p>
            <a:pPr algn="r"/>
            <a:r>
              <a:rPr lang="en-US" sz="2000" dirty="0"/>
              <a:t>moves southward as a unit </a:t>
            </a:r>
            <a:r>
              <a:rPr lang="en-US" sz="2000" dirty="0">
                <a:sym typeface="Wingdings" pitchFamily="2" charset="2"/>
              </a:rPr>
              <a:t></a:t>
            </a:r>
          </a:p>
          <a:p>
            <a:pPr algn="r"/>
            <a:endParaRPr lang="en-US" sz="2000" dirty="0">
              <a:sym typeface="Wingdings" pitchFamily="2" charset="2"/>
            </a:endParaRPr>
          </a:p>
          <a:p>
            <a:pPr algn="r"/>
            <a:endParaRPr lang="en-US" dirty="0">
              <a:sym typeface="Wingdings" pitchFamily="2" charset="2"/>
            </a:endParaRPr>
          </a:p>
          <a:p>
            <a:pPr algn="r"/>
            <a:r>
              <a:rPr lang="en-US" dirty="0">
                <a:sym typeface="Wingdings" pitchFamily="2" charset="2"/>
              </a:rPr>
              <a:t>(an eastward PGF must balance the </a:t>
            </a:r>
            <a:r>
              <a:rPr lang="en-US" i="1" dirty="0">
                <a:sym typeface="Wingdings" pitchFamily="2" charset="2"/>
              </a:rPr>
              <a:t>mean</a:t>
            </a:r>
            <a:r>
              <a:rPr lang="en-US" dirty="0">
                <a:sym typeface="Wingdings" pitchFamily="2" charset="2"/>
              </a:rPr>
              <a:t> Coriolis force, to keep the air flowing southward)</a:t>
            </a:r>
            <a:endParaRPr lang="en-US" dirty="0"/>
          </a:p>
        </p:txBody>
      </p:sp>
    </p:spTree>
    <p:extLst>
      <p:ext uri="{BB962C8B-B14F-4D97-AF65-F5344CB8AC3E}">
        <p14:creationId xmlns:p14="http://schemas.microsoft.com/office/powerpoint/2010/main" val="39777555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14"/>
</p:tagLst>
</file>

<file path=ppt/tags/tag10.xml><?xml version="1.0" encoding="utf-8"?>
<p:tagLst xmlns:a="http://schemas.openxmlformats.org/drawingml/2006/main" xmlns:r="http://schemas.openxmlformats.org/officeDocument/2006/relationships" xmlns:p="http://schemas.openxmlformats.org/presentationml/2006/main">
  <p:tag name="AS_UNIQUEID" val="14"/>
</p:tagLst>
</file>

<file path=ppt/tags/tag11.xml><?xml version="1.0" encoding="utf-8"?>
<p:tagLst xmlns:a="http://schemas.openxmlformats.org/drawingml/2006/main" xmlns:r="http://schemas.openxmlformats.org/officeDocument/2006/relationships" xmlns:p="http://schemas.openxmlformats.org/presentationml/2006/main">
  <p:tag name="AS_UNIQUEID" val="15"/>
</p:tagLst>
</file>

<file path=ppt/tags/tag12.xml><?xml version="1.0" encoding="utf-8"?>
<p:tagLst xmlns:a="http://schemas.openxmlformats.org/drawingml/2006/main" xmlns:r="http://schemas.openxmlformats.org/officeDocument/2006/relationships" xmlns:p="http://schemas.openxmlformats.org/presentationml/2006/main">
  <p:tag name="AS_UNIQUEID" val="16"/>
</p:tagLst>
</file>

<file path=ppt/tags/tag2.xml><?xml version="1.0" encoding="utf-8"?>
<p:tagLst xmlns:a="http://schemas.openxmlformats.org/drawingml/2006/main" xmlns:r="http://schemas.openxmlformats.org/officeDocument/2006/relationships" xmlns:p="http://schemas.openxmlformats.org/presentationml/2006/main">
  <p:tag name="AS_UNIQUEID" val="15"/>
</p:tagLst>
</file>

<file path=ppt/tags/tag3.xml><?xml version="1.0" encoding="utf-8"?>
<p:tagLst xmlns:a="http://schemas.openxmlformats.org/drawingml/2006/main" xmlns:r="http://schemas.openxmlformats.org/officeDocument/2006/relationships" xmlns:p="http://schemas.openxmlformats.org/presentationml/2006/main">
  <p:tag name="AS_UNIQUEID" val="16"/>
</p:tagLst>
</file>

<file path=ppt/tags/tag4.xml><?xml version="1.0" encoding="utf-8"?>
<p:tagLst xmlns:a="http://schemas.openxmlformats.org/drawingml/2006/main" xmlns:r="http://schemas.openxmlformats.org/officeDocument/2006/relationships" xmlns:p="http://schemas.openxmlformats.org/presentationml/2006/main">
  <p:tag name="AS_UNIQUEID" val="14"/>
</p:tagLst>
</file>

<file path=ppt/tags/tag5.xml><?xml version="1.0" encoding="utf-8"?>
<p:tagLst xmlns:a="http://schemas.openxmlformats.org/drawingml/2006/main" xmlns:r="http://schemas.openxmlformats.org/officeDocument/2006/relationships" xmlns:p="http://schemas.openxmlformats.org/presentationml/2006/main">
  <p:tag name="AS_UNIQUEID" val="15"/>
</p:tagLst>
</file>

<file path=ppt/tags/tag6.xml><?xml version="1.0" encoding="utf-8"?>
<p:tagLst xmlns:a="http://schemas.openxmlformats.org/drawingml/2006/main" xmlns:r="http://schemas.openxmlformats.org/officeDocument/2006/relationships" xmlns:p="http://schemas.openxmlformats.org/presentationml/2006/main">
  <p:tag name="AS_UNIQUEID" val="16"/>
</p:tagLst>
</file>

<file path=ppt/tags/tag7.xml><?xml version="1.0" encoding="utf-8"?>
<p:tagLst xmlns:a="http://schemas.openxmlformats.org/drawingml/2006/main" xmlns:r="http://schemas.openxmlformats.org/officeDocument/2006/relationships" xmlns:p="http://schemas.openxmlformats.org/presentationml/2006/main">
  <p:tag name="AS_UNIQUEID" val="14"/>
</p:tagLst>
</file>

<file path=ppt/tags/tag8.xml><?xml version="1.0" encoding="utf-8"?>
<p:tagLst xmlns:a="http://schemas.openxmlformats.org/drawingml/2006/main" xmlns:r="http://schemas.openxmlformats.org/officeDocument/2006/relationships" xmlns:p="http://schemas.openxmlformats.org/presentationml/2006/main">
  <p:tag name="AS_UNIQUEID" val="15"/>
</p:tagLst>
</file>

<file path=ppt/tags/tag9.xml><?xml version="1.0" encoding="utf-8"?>
<p:tagLst xmlns:a="http://schemas.openxmlformats.org/drawingml/2006/main" xmlns:r="http://schemas.openxmlformats.org/officeDocument/2006/relationships" xmlns:p="http://schemas.openxmlformats.org/presentationml/2006/main">
  <p:tag name="AS_UNIQUEID" val="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3_Office Theme">
  <a:themeElements>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Theme">
      <a:majorFont>
        <a:latin typeface="Times New Roman"/>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12532</TotalTime>
  <Words>1890</Words>
  <Application>Microsoft Macintosh PowerPoint</Application>
  <PresentationFormat>On-screen Show (4:3)</PresentationFormat>
  <Paragraphs>179</Paragraphs>
  <Slides>25</Slides>
  <Notes>19</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25</vt:i4>
      </vt:variant>
    </vt:vector>
  </HeadingPairs>
  <TitlesOfParts>
    <vt:vector size="41" baseType="lpstr">
      <vt:lpstr>ＭＳ Ｐゴシック</vt:lpstr>
      <vt:lpstr>Arial</vt:lpstr>
      <vt:lpstr>Braggadocio</vt:lpstr>
      <vt:lpstr>Calibri</vt:lpstr>
      <vt:lpstr>Helvetica</vt:lpstr>
      <vt:lpstr>Math1</vt:lpstr>
      <vt:lpstr>Symbol</vt:lpstr>
      <vt:lpstr>Times</vt:lpstr>
      <vt:lpstr>Times New Roman</vt:lpstr>
      <vt:lpstr>Wingdings</vt:lpstr>
      <vt:lpstr>Office Theme</vt:lpstr>
      <vt:lpstr>3_Office Theme</vt:lpstr>
      <vt:lpstr>Contemporary</vt:lpstr>
      <vt:lpstr>13_Office Theme</vt:lpstr>
      <vt:lpstr>Blank Presentation</vt:lpstr>
      <vt:lpstr>Equation</vt:lpstr>
      <vt:lpstr>Absolute vorticity, 2D Rossby waves, and  downstream development </vt:lpstr>
      <vt:lpstr>Holy grail of dynamics: get </vt:lpstr>
      <vt:lpstr>Holy grail of dynamics: get </vt:lpstr>
      <vt:lpstr>Heh heh ... did I say "any cost"... ? gulp</vt:lpstr>
      <vt:lpstr>A glimpse of gold</vt:lpstr>
      <vt:lpstr>Relative, planetary, and absolute vorticity</vt:lpstr>
      <vt:lpstr>PowerPoint Presentation</vt:lpstr>
      <vt:lpstr>PowerPoint Presentation</vt:lpstr>
      <vt:lpstr>Conservation of absolute vorticity: how?</vt:lpstr>
      <vt:lpstr>PowerPoint Presentation</vt:lpstr>
      <vt:lpstr>PowerPoint Presentation</vt:lpstr>
      <vt:lpstr>PowerPoint Presentation</vt:lpstr>
      <vt:lpstr>PowerPoint Presentation</vt:lpstr>
      <vt:lpstr>PowerPoint Presentation</vt:lpstr>
      <vt:lpstr>Recall stationary long waves on a river: propagation to left exactly balances advection to right (for long waves).</vt:lpstr>
      <vt:lpstr>PowerPoint Presentation</vt:lpstr>
      <vt:lpstr>PowerPoint Presentation</vt:lpstr>
      <vt:lpstr>midlatitude Rossby waves review</vt:lpstr>
      <vt:lpstr>PowerPoint Presentation</vt:lpstr>
      <vt:lpstr>PowerPoint Presentation</vt:lpstr>
      <vt:lpstr>PowerPoint Presentation</vt:lpstr>
      <vt:lpstr>PowerPoint Presentation</vt:lpstr>
      <vt:lpstr>Lab assignment II for the week</vt:lpstr>
      <vt:lpstr>PowerPoint Presentation</vt:lpstr>
      <vt:lpstr>PowerPoint Presentation</vt:lpstr>
    </vt:vector>
  </TitlesOfParts>
  <Manager/>
  <Company>univ of miami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407 Weather Analysis Lab 3: vorticity</dc:title>
  <dc:subject>MSC 407</dc:subject>
  <dc:creator>brian mapes</dc:creator>
  <cp:keywords/>
  <dc:description/>
  <cp:lastModifiedBy>Mapes, Brian Earle</cp:lastModifiedBy>
  <cp:revision>170</cp:revision>
  <cp:lastPrinted>2012-08-29T23:34:08Z</cp:lastPrinted>
  <dcterms:created xsi:type="dcterms:W3CDTF">2014-09-16T19:28:04Z</dcterms:created>
  <dcterms:modified xsi:type="dcterms:W3CDTF">2020-09-16T15:52:52Z</dcterms:modified>
  <cp:category/>
</cp:coreProperties>
</file>